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7" r:id="rId2"/>
    <p:sldId id="647" r:id="rId3"/>
    <p:sldId id="653" r:id="rId4"/>
    <p:sldId id="608" r:id="rId5"/>
    <p:sldId id="648" r:id="rId6"/>
    <p:sldId id="654" r:id="rId7"/>
    <p:sldId id="635" r:id="rId8"/>
    <p:sldId id="650" r:id="rId9"/>
    <p:sldId id="652" r:id="rId10"/>
    <p:sldId id="64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Lemieux" initials="SL" lastIdx="3" clrIdx="0">
    <p:extLst>
      <p:ext uri="{19B8F6BF-5375-455C-9EA6-DF929625EA0E}">
        <p15:presenceInfo xmlns:p15="http://schemas.microsoft.com/office/powerpoint/2012/main" userId="S::slemieux@unfoundation.org::a59ea481-1e46-4ae7-81a9-4682a0a74c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989"/>
    <a:srgbClr val="292929"/>
    <a:srgbClr val="DAE9F6"/>
    <a:srgbClr val="B8C3E4"/>
    <a:srgbClr val="4F86C6"/>
    <a:srgbClr val="1E4AA0"/>
    <a:srgbClr val="06B0B9"/>
    <a:srgbClr val="785693"/>
    <a:srgbClr val="DE6960"/>
    <a:srgbClr val="4C88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100" autoAdjust="0"/>
  </p:normalViewPr>
  <p:slideViewPr>
    <p:cSldViewPr snapToGrid="0">
      <p:cViewPr varScale="1">
        <p:scale>
          <a:sx n="43" d="100"/>
          <a:sy n="43" d="100"/>
        </p:scale>
        <p:origin x="1984"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345AB-CBB2-4576-A212-F8DE97E9FCBD}" type="datetimeFigureOut">
              <a:rPr lang="en-US" smtClean="0"/>
              <a:t>7/20/2019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6AFDA-773C-4550-926C-4C5A895F55E0}" type="slidenum">
              <a:rPr lang="en-US" smtClean="0"/>
              <a:t>‹#›</a:t>
            </a:fld>
            <a:endParaRPr lang="en-US"/>
          </a:p>
        </p:txBody>
      </p:sp>
    </p:spTree>
    <p:extLst>
      <p:ext uri="{BB962C8B-B14F-4D97-AF65-F5344CB8AC3E}">
        <p14:creationId xmlns:p14="http://schemas.microsoft.com/office/powerpoint/2010/main" val="4054792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cademic.oup.com/jid/article/218/1/16/4915924"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journals.plos.org/plosmedicine/article?id=10.1371/journal.pmed.100160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Who is Family Planning 2020?</a:t>
            </a:r>
          </a:p>
          <a:p>
            <a:endParaRPr lang="en-US" dirty="0"/>
          </a:p>
          <a:p>
            <a:r>
              <a:rPr lang="en-US" dirty="0"/>
              <a:t>FP2020 is a global community of partners working together to advance rights-based family planning. The FP2020 partnership was launched at the 2012 London Summit on Family Planning with the goal of enabling 120 million additional women and girls in 69 of the world’s lowest-income countries to use voluntary modern contraception by 2020. </a:t>
            </a:r>
          </a:p>
          <a:p>
            <a:endParaRPr lang="en-US" dirty="0"/>
          </a:p>
          <a:p>
            <a:r>
              <a:rPr lang="en-US" dirty="0"/>
              <a:t>In the FP2020 approach, countries lead the way. They set the agenda for progress with formal commitments to develop, support, and strengthen their family planning programs. Each country’s commitment functions as a blueprint for collaboration, providing partners with a shared agenda and measurable goals. </a:t>
            </a:r>
          </a:p>
        </p:txBody>
      </p:sp>
      <p:sp>
        <p:nvSpPr>
          <p:cNvPr id="4" name="Slide Number Placeholder 3"/>
          <p:cNvSpPr>
            <a:spLocks noGrp="1"/>
          </p:cNvSpPr>
          <p:nvPr>
            <p:ph type="sldNum" sz="quarter" idx="5"/>
          </p:nvPr>
        </p:nvSpPr>
        <p:spPr/>
        <p:txBody>
          <a:bodyPr/>
          <a:lstStyle/>
          <a:p>
            <a:fld id="{9C76AFDA-773C-4550-926C-4C5A895F55E0}" type="slidenum">
              <a:rPr lang="en-US" smtClean="0"/>
              <a:t>2</a:t>
            </a:fld>
            <a:endParaRPr lang="en-US"/>
          </a:p>
        </p:txBody>
      </p:sp>
    </p:spTree>
    <p:extLst>
      <p:ext uri="{BB962C8B-B14F-4D97-AF65-F5344CB8AC3E}">
        <p14:creationId xmlns:p14="http://schemas.microsoft.com/office/powerpoint/2010/main" val="160482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i="1" dirty="0"/>
              <a:t>Injectable data is from FP2020 (method mix), HIV data is UNAIDS</a:t>
            </a:r>
          </a:p>
          <a:p>
            <a:pPr marL="171450" indent="-171450">
              <a:buFontTx/>
              <a:buChar char="-"/>
            </a:pPr>
            <a:endParaRPr lang="en-US" dirty="0"/>
          </a:p>
          <a:p>
            <a:pPr marL="0" indent="0">
              <a:buFontTx/>
              <a:buNone/>
            </a:pPr>
            <a:r>
              <a:rPr lang="en-US" dirty="0"/>
              <a:t>Three major takeaways: </a:t>
            </a:r>
          </a:p>
          <a:p>
            <a:pPr marL="0" indent="0">
              <a:buFontTx/>
              <a:buNone/>
            </a:pPr>
            <a:endParaRPr lang="en-US" dirty="0"/>
          </a:p>
          <a:p>
            <a:pPr lvl="0"/>
            <a:r>
              <a:rPr lang="en-US" sz="1200" b="1" kern="1200" dirty="0">
                <a:solidFill>
                  <a:schemeClr val="tx1"/>
                </a:solidFill>
                <a:effectLst/>
                <a:latin typeface="+mn-lt"/>
                <a:ea typeface="+mn-ea"/>
                <a:cs typeface="+mn-cs"/>
              </a:rPr>
              <a:t>Nearly a third of all FP users in FP2020 countries use injectables, implants, or IUDs (FYI: 98 million/317 million – 2018 Progress Report).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2018, over 98 million women were using injectables, implants, or IUDs in FP2020 countries (including South Africa). Among these, the majority were using injectables, followed by IUDs and implants. </a:t>
            </a:r>
          </a:p>
          <a:p>
            <a:pPr marL="171450" lvl="0" indent="-171450">
              <a:buFontTx/>
              <a:buChar char="-"/>
            </a:pPr>
            <a:r>
              <a:rPr lang="en-US" sz="1200" kern="1200" dirty="0">
                <a:solidFill>
                  <a:schemeClr val="tx1"/>
                </a:solidFill>
                <a:effectLst/>
                <a:latin typeface="+mn-lt"/>
                <a:ea typeface="+mn-ea"/>
                <a:cs typeface="+mn-cs"/>
              </a:rPr>
              <a:t>Over 55 million were using injectables; </a:t>
            </a:r>
          </a:p>
          <a:p>
            <a:pPr marL="171450" lvl="0" indent="-171450">
              <a:buFontTx/>
              <a:buChar char="-"/>
            </a:pPr>
            <a:r>
              <a:rPr lang="en-US" sz="1200" kern="1200" dirty="0">
                <a:solidFill>
                  <a:schemeClr val="tx1"/>
                </a:solidFill>
                <a:effectLst/>
                <a:latin typeface="+mn-lt"/>
                <a:ea typeface="+mn-ea"/>
                <a:cs typeface="+mn-cs"/>
              </a:rPr>
              <a:t>Over 11 million were using implants; and </a:t>
            </a:r>
          </a:p>
          <a:p>
            <a:pPr marL="171450" lvl="0" indent="-171450">
              <a:buFontTx/>
              <a:buChar char="-"/>
            </a:pPr>
            <a:r>
              <a:rPr lang="en-US" sz="1200" kern="1200" dirty="0">
                <a:solidFill>
                  <a:schemeClr val="tx1"/>
                </a:solidFill>
                <a:effectLst/>
                <a:latin typeface="+mn-lt"/>
                <a:ea typeface="+mn-ea"/>
                <a:cs typeface="+mn-cs"/>
              </a:rPr>
              <a:t>Over 31 million were using IUDs.</a:t>
            </a:r>
          </a:p>
          <a:p>
            <a:pPr lvl="0"/>
            <a:r>
              <a:rPr lang="en-US" sz="1200" kern="1200" dirty="0">
                <a:solidFill>
                  <a:schemeClr val="tx1"/>
                </a:solidFill>
                <a:effectLst/>
                <a:latin typeface="+mn-lt"/>
                <a:ea typeface="+mn-ea"/>
                <a:cs typeface="+mn-cs"/>
              </a:rPr>
              <a:t>In 37 FP2020 countries, either implants, </a:t>
            </a:r>
            <a:r>
              <a:rPr lang="en-US" sz="1200" kern="1200" dirty="0" err="1">
                <a:solidFill>
                  <a:schemeClr val="tx1"/>
                </a:solidFill>
                <a:effectLst/>
                <a:latin typeface="+mn-lt"/>
                <a:ea typeface="+mn-ea"/>
                <a:cs typeface="+mn-cs"/>
              </a:rPr>
              <a:t>injectables</a:t>
            </a:r>
            <a:r>
              <a:rPr lang="en-US" sz="1200" kern="1200" dirty="0">
                <a:solidFill>
                  <a:schemeClr val="tx1"/>
                </a:solidFill>
                <a:effectLst/>
                <a:latin typeface="+mn-lt"/>
                <a:ea typeface="+mn-ea"/>
                <a:cs typeface="+mn-cs"/>
              </a:rPr>
              <a:t>, or IUDs are the dominant method. In 27 of these 37 countries, injectables is the dominant method.  </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Clients have a right to reliable access to the broadest possible choice of contraceptive methods and a full suite of reproductive care. However, there is a large skew towards injectables in high HIV prevalence countries.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Among the 37 countries where implants, </a:t>
            </a:r>
            <a:r>
              <a:rPr lang="en-US" sz="1200" kern="1200" dirty="0" err="1">
                <a:solidFill>
                  <a:schemeClr val="tx1"/>
                </a:solidFill>
                <a:effectLst/>
                <a:latin typeface="+mn-lt"/>
                <a:ea typeface="+mn-ea"/>
                <a:cs typeface="+mn-cs"/>
              </a:rPr>
              <a:t>injectables</a:t>
            </a:r>
            <a:r>
              <a:rPr lang="en-US" sz="1200" kern="1200" dirty="0">
                <a:solidFill>
                  <a:schemeClr val="tx1"/>
                </a:solidFill>
                <a:effectLst/>
                <a:latin typeface="+mn-lt"/>
                <a:ea typeface="+mn-ea"/>
                <a:cs typeface="+mn-cs"/>
              </a:rPr>
              <a:t>, or IUDs are the dominant method, 4 countries (excluding South Africa) have high HIV prevalence – above 5% -- these countries are Kenya, Malawi, Uganda, and Zambia. </a:t>
            </a:r>
          </a:p>
          <a:p>
            <a:pPr lvl="1"/>
            <a:r>
              <a:rPr lang="en-US" sz="1200" kern="1200" dirty="0">
                <a:solidFill>
                  <a:schemeClr val="tx1"/>
                </a:solidFill>
                <a:effectLst/>
                <a:latin typeface="+mn-lt"/>
                <a:ea typeface="+mn-ea"/>
                <a:cs typeface="+mn-cs"/>
              </a:rPr>
              <a:t>Within these countries there are large differences in use, and injectables are the most dominant. </a:t>
            </a:r>
          </a:p>
          <a:p>
            <a:pPr lvl="2"/>
            <a:r>
              <a:rPr lang="en-US" sz="1200" kern="1200" dirty="0">
                <a:solidFill>
                  <a:schemeClr val="tx1"/>
                </a:solidFill>
                <a:effectLst/>
                <a:latin typeface="+mn-lt"/>
                <a:ea typeface="+mn-ea"/>
                <a:cs typeface="+mn-cs"/>
              </a:rPr>
              <a:t>In Uganda, injectables represent over 50% of the method mix. It has a HIV prevalence of ~7% (2017 UNAIDS) and an unmet need of over 20% (2016 DHS)- more can be done to improve HIV and FP integrated services that strengthen informed choice. </a:t>
            </a:r>
          </a:p>
          <a:p>
            <a:pPr lvl="3"/>
            <a:r>
              <a:rPr lang="en-US" sz="1200" kern="1200" dirty="0">
                <a:solidFill>
                  <a:schemeClr val="tx1"/>
                </a:solidFill>
                <a:effectLst/>
                <a:latin typeface="+mn-lt"/>
                <a:ea typeface="+mn-ea"/>
                <a:cs typeface="+mn-cs"/>
              </a:rPr>
              <a:t>Injectables: 1.4K | Implants: 480K | IUDs: 113K </a:t>
            </a:r>
          </a:p>
          <a:p>
            <a:pPr lvl="1"/>
            <a:r>
              <a:rPr lang="en-US" sz="1200" kern="1200" dirty="0">
                <a:solidFill>
                  <a:schemeClr val="tx1"/>
                </a:solidFill>
                <a:effectLst/>
                <a:latin typeface="+mn-lt"/>
                <a:ea typeface="+mn-ea"/>
                <a:cs typeface="+mn-cs"/>
              </a:rPr>
              <a:t>Other examples: </a:t>
            </a:r>
          </a:p>
          <a:p>
            <a:pPr lvl="2"/>
            <a:r>
              <a:rPr lang="en-US" sz="1200" kern="1200" dirty="0">
                <a:solidFill>
                  <a:schemeClr val="tx1"/>
                </a:solidFill>
                <a:effectLst/>
                <a:latin typeface="+mn-lt"/>
                <a:ea typeface="+mn-ea"/>
                <a:cs typeface="+mn-cs"/>
              </a:rPr>
              <a:t>Zambia (HIV prevalence 14.3) </a:t>
            </a:r>
          </a:p>
          <a:p>
            <a:pPr lvl="3"/>
            <a:r>
              <a:rPr lang="en-US" sz="1200" kern="1200" dirty="0">
                <a:solidFill>
                  <a:schemeClr val="tx1"/>
                </a:solidFill>
                <a:effectLst/>
                <a:latin typeface="+mn-lt"/>
                <a:ea typeface="+mn-ea"/>
                <a:cs typeface="+mn-cs"/>
              </a:rPr>
              <a:t>Injectables: 600K | Implants: 195K | IUDs: 42K (2017 UNAIDS) </a:t>
            </a:r>
          </a:p>
          <a:p>
            <a:pPr lvl="3"/>
            <a:r>
              <a:rPr lang="en-US" sz="1200" kern="1200" dirty="0">
                <a:solidFill>
                  <a:schemeClr val="tx1"/>
                </a:solidFill>
                <a:effectLst/>
                <a:latin typeface="+mn-lt"/>
                <a:ea typeface="+mn-ea"/>
                <a:cs typeface="+mn-cs"/>
              </a:rPr>
              <a:t>Unmet need: 16.7% (2013-14 DHS) </a:t>
            </a:r>
          </a:p>
          <a:p>
            <a:pPr lvl="2"/>
            <a:r>
              <a:rPr lang="en-US" sz="1200" kern="1200" dirty="0">
                <a:solidFill>
                  <a:schemeClr val="tx1"/>
                </a:solidFill>
                <a:effectLst/>
                <a:latin typeface="+mn-lt"/>
                <a:ea typeface="+mn-ea"/>
                <a:cs typeface="+mn-cs"/>
              </a:rPr>
              <a:t>Malawi (HIV prevalence  11.7) </a:t>
            </a:r>
          </a:p>
          <a:p>
            <a:pPr lvl="3"/>
            <a:r>
              <a:rPr lang="en-US" sz="1200" kern="1200" dirty="0">
                <a:solidFill>
                  <a:schemeClr val="tx1"/>
                </a:solidFill>
                <a:effectLst/>
                <a:latin typeface="+mn-lt"/>
                <a:ea typeface="+mn-ea"/>
                <a:cs typeface="+mn-cs"/>
              </a:rPr>
              <a:t>Injectables: 1M | Implants: 429K | IUDs: 38K (2017 UNAIDS)</a:t>
            </a:r>
          </a:p>
          <a:p>
            <a:pPr lvl="3"/>
            <a:r>
              <a:rPr lang="en-US" sz="1200" kern="1200" dirty="0">
                <a:solidFill>
                  <a:schemeClr val="tx1"/>
                </a:solidFill>
                <a:effectLst/>
                <a:latin typeface="+mn-lt"/>
                <a:ea typeface="+mn-ea"/>
                <a:cs typeface="+mn-cs"/>
              </a:rPr>
              <a:t>Unmet need: 15.1 % (2015-16 DHS)</a:t>
            </a:r>
          </a:p>
          <a:p>
            <a:pPr lvl="2"/>
            <a:r>
              <a:rPr lang="en-US" sz="1200" kern="1200" dirty="0">
                <a:solidFill>
                  <a:schemeClr val="tx1"/>
                </a:solidFill>
                <a:effectLst/>
                <a:latin typeface="+mn-lt"/>
                <a:ea typeface="+mn-ea"/>
                <a:cs typeface="+mn-cs"/>
              </a:rPr>
              <a:t>Kenya (HIV prevalence  6.2)</a:t>
            </a:r>
          </a:p>
          <a:p>
            <a:pPr lvl="3"/>
            <a:r>
              <a:rPr lang="en-US" sz="1200" kern="1200" dirty="0">
                <a:solidFill>
                  <a:schemeClr val="tx1"/>
                </a:solidFill>
                <a:effectLst/>
                <a:latin typeface="+mn-lt"/>
                <a:ea typeface="+mn-ea"/>
                <a:cs typeface="+mn-cs"/>
              </a:rPr>
              <a:t>Injectables: 2.6M | Implants: 1M | IUDs: 328K (2017 UNAIDS)</a:t>
            </a:r>
          </a:p>
          <a:p>
            <a:pPr lvl="3"/>
            <a:r>
              <a:rPr lang="en-US" sz="1200" kern="1200" dirty="0">
                <a:solidFill>
                  <a:schemeClr val="tx1"/>
                </a:solidFill>
                <a:effectLst/>
                <a:latin typeface="+mn-lt"/>
                <a:ea typeface="+mn-ea"/>
                <a:cs typeface="+mn-cs"/>
              </a:rPr>
              <a:t>Unmet need: 12.8% (2014 DHS)</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HIV Incidence also high in pregnancy.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incidence of HIV is high regardless of method group (injectable, implant, or IUD). This is true, but </a:t>
            </a:r>
            <a:r>
              <a:rPr lang="en-US" sz="1200" u="sng" kern="1200" dirty="0">
                <a:solidFill>
                  <a:schemeClr val="tx1"/>
                </a:solidFill>
                <a:effectLst/>
                <a:latin typeface="+mn-lt"/>
                <a:ea typeface="+mn-ea"/>
                <a:cs typeface="+mn-cs"/>
                <a:hlinkClick r:id="rId3"/>
              </a:rPr>
              <a:t>recent research</a:t>
            </a:r>
            <a:r>
              <a:rPr lang="en-US" sz="1200" kern="1200" dirty="0">
                <a:solidFill>
                  <a:schemeClr val="tx1"/>
                </a:solidFill>
                <a:effectLst/>
                <a:latin typeface="+mn-lt"/>
                <a:ea typeface="+mn-ea"/>
                <a:cs typeface="+mn-cs"/>
              </a:rPr>
              <a:t> conducted in a similar population as ECHO indicates that HIV acquisition is </a:t>
            </a:r>
            <a:r>
              <a:rPr lang="en-US" sz="1200" b="1" u="sng" kern="1200" dirty="0">
                <a:solidFill>
                  <a:schemeClr val="tx1"/>
                </a:solidFill>
                <a:effectLst/>
                <a:latin typeface="+mn-lt"/>
                <a:ea typeface="+mn-ea"/>
                <a:cs typeface="+mn-cs"/>
              </a:rPr>
              <a:t>also</a:t>
            </a:r>
            <a:r>
              <a:rPr lang="en-US" sz="1200" kern="1200" dirty="0">
                <a:solidFill>
                  <a:schemeClr val="tx1"/>
                </a:solidFill>
                <a:effectLst/>
                <a:latin typeface="+mn-lt"/>
                <a:ea typeface="+mn-ea"/>
                <a:cs typeface="+mn-cs"/>
              </a:rPr>
              <a:t> high in pregnancy and during the postpartum period. Depending on a woman’s gestational age or postpartum status, incidence of HIV acquisition is between 3.75 to 7.02 per women-years. </a:t>
            </a:r>
            <a:r>
              <a:rPr lang="en-US" sz="1200" i="1" kern="1200" dirty="0">
                <a:solidFill>
                  <a:schemeClr val="tx1"/>
                </a:solidFill>
                <a:effectLst/>
                <a:latin typeface="+mn-lt"/>
                <a:ea typeface="+mn-ea"/>
                <a:cs typeface="+mn-cs"/>
              </a:rPr>
              <a:t>Note, while this is this just one paper, </a:t>
            </a:r>
            <a:r>
              <a:rPr lang="en-US" sz="1200" i="1" u="sng" kern="1200" dirty="0">
                <a:solidFill>
                  <a:schemeClr val="tx1"/>
                </a:solidFill>
                <a:effectLst/>
                <a:latin typeface="+mn-lt"/>
                <a:ea typeface="+mn-ea"/>
                <a:cs typeface="+mn-cs"/>
                <a:hlinkClick r:id="rId4"/>
              </a:rPr>
              <a:t>there are additional publications to corroborate this evidence</a:t>
            </a:r>
            <a:endParaRPr lang="en-US" dirty="0"/>
          </a:p>
        </p:txBody>
      </p:sp>
      <p:sp>
        <p:nvSpPr>
          <p:cNvPr id="4" name="Slide Number Placeholder 3"/>
          <p:cNvSpPr>
            <a:spLocks noGrp="1"/>
          </p:cNvSpPr>
          <p:nvPr>
            <p:ph type="sldNum" sz="quarter" idx="5"/>
          </p:nvPr>
        </p:nvSpPr>
        <p:spPr/>
        <p:txBody>
          <a:bodyPr/>
          <a:lstStyle/>
          <a:p>
            <a:fld id="{9C76AFDA-773C-4550-926C-4C5A895F55E0}" type="slidenum">
              <a:rPr lang="en-US" smtClean="0"/>
              <a:t>4</a:t>
            </a:fld>
            <a:endParaRPr lang="en-US"/>
          </a:p>
        </p:txBody>
      </p:sp>
    </p:spTree>
    <p:extLst>
      <p:ext uri="{BB962C8B-B14F-4D97-AF65-F5344CB8AC3E}">
        <p14:creationId xmlns:p14="http://schemas.microsoft.com/office/powerpoint/2010/main" val="2603112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Focal Point structure: </a:t>
            </a:r>
            <a:r>
              <a:rPr lang="en-US" dirty="0"/>
              <a:t>FP2020 Focal Points in each commitment-making country are individuals representing the government, donor agencies, civil society, and youth. The focal points serve as the key representatives of the FP2020 movement in-country. They coordinate with each other, the government, other partners and stakeholders, and the FP2020 Secretariat to drive progress on the country’s family planning goals. </a:t>
            </a:r>
          </a:p>
          <a:p>
            <a:endParaRPr lang="en-US" dirty="0"/>
          </a:p>
          <a:p>
            <a:r>
              <a:rPr lang="en-US" b="1" dirty="0"/>
              <a:t>How we engaged the Focal Point community and broader FP community to prep for ECHO: </a:t>
            </a:r>
          </a:p>
          <a:p>
            <a:endParaRPr lang="en-US" dirty="0"/>
          </a:p>
          <a:p>
            <a:r>
              <a:rPr lang="en-US" dirty="0"/>
              <a:t>ECHO focus at Regional Focal Point Workshops over the last 18 months.</a:t>
            </a:r>
          </a:p>
          <a:p>
            <a:endParaRPr lang="en-US" dirty="0"/>
          </a:p>
          <a:p>
            <a:r>
              <a:rPr lang="en-US" dirty="0"/>
              <a:t>Worked closely with countries on their preparedness for ECHO, many countries setting up National Task Forces (along the lines of Kenya and Zambia models) and ensured had support in terms of messaging &amp; coms strategy including scenarios, workplans, and several of these </a:t>
            </a:r>
            <a:r>
              <a:rPr lang="en-US" dirty="0" err="1"/>
              <a:t>ToR</a:t>
            </a:r>
            <a:r>
              <a:rPr lang="en-US" dirty="0"/>
              <a:t> contained Id opportunities sustainable str of </a:t>
            </a:r>
            <a:r>
              <a:rPr lang="en-US" dirty="0" err="1"/>
              <a:t>of</a:t>
            </a:r>
            <a:r>
              <a:rPr lang="en-US" dirty="0"/>
              <a:t> integration of SRH/FP and HIV.</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April, the Secretariat convened FP and HC-HIV advocates in Washington, DC to prepare for the potential impact of ECHO trial results. HC-HIV and FP partners from Kenya, Tanzania, South Africa, Uganda, and Malawi participated to share country-level perspectives particularly from women living with HIV/AIDS and youth.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 Group of FP2020 (7 ministers, donors, CSO, </a:t>
            </a:r>
            <a:r>
              <a:rPr lang="en-US" sz="1200" kern="1200" dirty="0" err="1">
                <a:solidFill>
                  <a:schemeClr val="tx1"/>
                </a:solidFill>
                <a:effectLst/>
                <a:latin typeface="+mn-lt"/>
                <a:ea typeface="+mn-ea"/>
                <a:cs typeface="+mn-cs"/>
              </a:rPr>
              <a:t>chris</a:t>
            </a:r>
            <a:r>
              <a:rPr lang="en-US" sz="1200" kern="1200" dirty="0">
                <a:solidFill>
                  <a:schemeClr val="tx1"/>
                </a:solidFill>
                <a:effectLst/>
                <a:latin typeface="+mn-lt"/>
                <a:ea typeface="+mn-ea"/>
                <a:cs typeface="+mn-cs"/>
              </a:rPr>
              <a:t> and Natalia)  – special ECHO Session jointly presented by Ian Askew of </a:t>
            </a:r>
            <a:r>
              <a:rPr lang="en-US" sz="1200" kern="1200" dirty="0" err="1">
                <a:solidFill>
                  <a:schemeClr val="tx1"/>
                </a:solidFill>
                <a:effectLst/>
                <a:latin typeface="+mn-lt"/>
                <a:ea typeface="+mn-ea"/>
                <a:cs typeface="+mn-cs"/>
              </a:rPr>
              <a:t>wHO</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GoK</a:t>
            </a:r>
            <a:r>
              <a:rPr lang="en-US" sz="1200" kern="1200" dirty="0">
                <a:solidFill>
                  <a:schemeClr val="tx1"/>
                </a:solidFill>
                <a:effectLst/>
                <a:latin typeface="+mn-lt"/>
                <a:ea typeface="+mn-ea"/>
                <a:cs typeface="+mn-cs"/>
              </a:rPr>
              <a:t> on preparedness efforts.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Secretariat continuously shared resources and messages with the global FP CSO community, including through the RHSC advocacy and accountability working group, and presenting at an Advance Family Planning partners meeting in Mumbai.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lead up to the results, we convened biweekly coordination calls with WHO, USAID, AVAC, and BMGF to share information and coordinate preparation and messaging efforts, and we continued coordinating meetings of communications experts from the HIV and FP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Additionally, in collaboration with WHO and AVAC, the Secretariat hosted a series of webinars on how to prepare for ECHO, understanding the results, and resources for the global community. </a:t>
            </a:r>
            <a:endParaRPr lang="en-US" dirty="0"/>
          </a:p>
        </p:txBody>
      </p:sp>
      <p:sp>
        <p:nvSpPr>
          <p:cNvPr id="4" name="Slide Number Placeholder 3"/>
          <p:cNvSpPr>
            <a:spLocks noGrp="1"/>
          </p:cNvSpPr>
          <p:nvPr>
            <p:ph type="sldNum" sz="quarter" idx="5"/>
          </p:nvPr>
        </p:nvSpPr>
        <p:spPr/>
        <p:txBody>
          <a:bodyPr/>
          <a:lstStyle/>
          <a:p>
            <a:fld id="{9C76AFDA-773C-4550-926C-4C5A895F55E0}" type="slidenum">
              <a:rPr lang="en-US" smtClean="0"/>
              <a:t>5</a:t>
            </a:fld>
            <a:endParaRPr lang="en-US"/>
          </a:p>
        </p:txBody>
      </p:sp>
    </p:spTree>
    <p:extLst>
      <p:ext uri="{BB962C8B-B14F-4D97-AF65-F5344CB8AC3E}">
        <p14:creationId xmlns:p14="http://schemas.microsoft.com/office/powerpoint/2010/main" val="2550802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The way the Secretariat, and indeed the broader FP community, talks about integration now is radically different than it was a year ago. We’ve incorporated the ECHO study and findings, and integration more broadly, into our work at every level – at key FP2020 moments like Focal Point Workshops and Reference Group meetings as well as global convenings like Women Deliver. As we move beyond 2020, it is another chance to improve our partnership with the HIV community. </a:t>
            </a:r>
          </a:p>
          <a:p>
            <a:pPr marL="0" indent="0">
              <a:buFontTx/>
              <a:buNone/>
            </a:pPr>
            <a:endParaRPr lang="en-US" dirty="0"/>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9C76AFDA-773C-4550-926C-4C5A895F55E0}" type="slidenum">
              <a:rPr lang="en-US" smtClean="0"/>
              <a:t>6</a:t>
            </a:fld>
            <a:endParaRPr lang="en-US"/>
          </a:p>
        </p:txBody>
      </p:sp>
    </p:spTree>
    <p:extLst>
      <p:ext uri="{BB962C8B-B14F-4D97-AF65-F5344CB8AC3E}">
        <p14:creationId xmlns:p14="http://schemas.microsoft.com/office/powerpoint/2010/main" val="1026159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Client-centered, rights-based programs: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Women and girls’ rights, needs and preferences, rather than services, methods, systems or funding, should be the programmatic drivers.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Women and girls themselves should participate meaningfully in designing and monitoring programs intended to serve them.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All actors in reproductive health (men and boys, women and girls, service providers) need literacy training so they can better understand their role in respecting, protecting, and fulfilling individuals’ human rights in regards to sexual health. </a:t>
            </a:r>
          </a:p>
          <a:p>
            <a:pPr marL="0" indent="0">
              <a:buFontTx/>
              <a:buNone/>
            </a:pPr>
            <a:endParaRPr lang="en-US" b="1" dirty="0"/>
          </a:p>
          <a:p>
            <a:pPr marL="0" indent="0">
              <a:buFontTx/>
              <a:buNone/>
            </a:pPr>
            <a:r>
              <a:rPr lang="en-US" b="1" dirty="0"/>
              <a:t>Full and informed choice: </a:t>
            </a:r>
          </a:p>
          <a:p>
            <a:pPr marL="171450" lvl="0" indent="-171450">
              <a:buFontTx/>
              <a:buChar char="-"/>
            </a:pPr>
            <a:r>
              <a:rPr lang="en-US" sz="1200" kern="1200" dirty="0">
                <a:solidFill>
                  <a:schemeClr val="tx1"/>
                </a:solidFill>
                <a:effectLst/>
                <a:latin typeface="+mn-lt"/>
                <a:ea typeface="+mn-ea"/>
                <a:cs typeface="+mn-cs"/>
              </a:rPr>
              <a:t>Clients have a right to reliable access to the broadest possible choice of contraceptive methods, including short and long acting methods, permanent methods, and more. Unfortunately, the ECHO trial showed many FP programs across sub-Saharan Africa are skewed toward Depo, denying women full and informed choice among a broad mix of contraceptive methods.</a:t>
            </a:r>
          </a:p>
          <a:p>
            <a:pPr marL="171450" indent="-171450">
              <a:buFontTx/>
              <a:buChar char="-"/>
            </a:pPr>
            <a:r>
              <a:rPr lang="en-US" sz="1200" kern="1200" dirty="0">
                <a:solidFill>
                  <a:schemeClr val="tx1"/>
                </a:solidFill>
                <a:effectLst/>
                <a:latin typeface="+mn-lt"/>
                <a:ea typeface="+mn-ea"/>
                <a:cs typeface="+mn-cs"/>
              </a:rPr>
              <a:t>They also have a right to quality counseling that ensures clients know the risks and benefits of all methods, that addresses the management of common side-effects, that assesses the client’s risk of HIV and other STIs and need for dual/ triple protection is essential.</a:t>
            </a:r>
          </a:p>
          <a:p>
            <a:pPr marL="171450" indent="-171450">
              <a:buFontTx/>
              <a:buChar char="-"/>
            </a:pPr>
            <a:r>
              <a:rPr lang="en-US" dirty="0"/>
              <a:t>In the push for new or revitalized methods, condoms cannot be pushed aside. </a:t>
            </a:r>
          </a:p>
          <a:p>
            <a:pPr marL="171450" indent="-171450">
              <a:buFontTx/>
              <a:buChar char="-"/>
            </a:pPr>
            <a:r>
              <a:rPr lang="en-US" dirty="0"/>
              <a:t>We must enlist young people in messaging guidance on how to make condoms sexy again.</a:t>
            </a:r>
          </a:p>
          <a:p>
            <a:pPr marL="171450" indent="-171450">
              <a:buFontTx/>
              <a:buChar char="-"/>
            </a:pPr>
            <a:r>
              <a:rPr lang="en-US" dirty="0"/>
              <a:t>Condom use could be used as a marker for the empowerment of women and the engagement of men.</a:t>
            </a:r>
          </a:p>
          <a:p>
            <a:pPr marL="0" indent="0">
              <a:buFontTx/>
              <a:buNone/>
            </a:pPr>
            <a:endParaRPr lang="en-US" b="1" dirty="0"/>
          </a:p>
          <a:p>
            <a:pPr marL="0" indent="0">
              <a:buFontTx/>
              <a:buNone/>
            </a:pPr>
            <a:r>
              <a:rPr lang="en-US" b="1" dirty="0"/>
              <a:t>Integrated standard of care:</a:t>
            </a:r>
          </a:p>
          <a:p>
            <a:pPr marL="171450" indent="-171450">
              <a:buFontTx/>
              <a:buChar char="-"/>
            </a:pPr>
            <a:r>
              <a:rPr lang="en-US" sz="1200" kern="1200" dirty="0">
                <a:solidFill>
                  <a:schemeClr val="tx1"/>
                </a:solidFill>
                <a:effectLst/>
                <a:latin typeface="+mn-lt"/>
                <a:ea typeface="+mn-ea"/>
                <a:cs typeface="+mn-cs"/>
              </a:rPr>
              <a:t>Integrating FP information, referral, and services as well as into social and behavioral change programs into HIV, RMNCH, postpartum, post-abortion and GBV programs- and vice versa- offers efficiencies and increases service access.</a:t>
            </a:r>
            <a:endParaRPr lang="en-US" dirty="0"/>
          </a:p>
          <a:p>
            <a:pPr marL="171450" indent="-171450">
              <a:buFontTx/>
              <a:buChar char="-"/>
            </a:pPr>
            <a:r>
              <a:rPr lang="en-US" dirty="0"/>
              <a:t>Integrated care treats clients as whole people with multiple needs and expands the opportunities to identify and meet those needs holistically. </a:t>
            </a:r>
          </a:p>
          <a:p>
            <a:pPr marL="171450" indent="-171450">
              <a:buFontTx/>
              <a:buChar char="-"/>
            </a:pPr>
            <a:r>
              <a:rPr lang="en-US" dirty="0"/>
              <a:t>Full service integration is a complex undertaking and may have to be realized progressively, depending on the specific program and resource context.</a:t>
            </a:r>
          </a:p>
          <a:p>
            <a:pPr marL="0" indent="0">
              <a:buFontTx/>
              <a:buNone/>
            </a:pPr>
            <a:endParaRPr lang="en-US" b="1" dirty="0"/>
          </a:p>
          <a:p>
            <a:pPr marL="0" indent="0">
              <a:buFontTx/>
              <a:buNone/>
            </a:pPr>
            <a:r>
              <a:rPr lang="en-US" b="1" dirty="0"/>
              <a:t>Focus on youth and adolescent girls: </a:t>
            </a:r>
          </a:p>
          <a:p>
            <a:pPr marL="171450" indent="-171450">
              <a:buFontTx/>
              <a:buChar char="-"/>
            </a:pPr>
            <a:r>
              <a:rPr lang="en-US" dirty="0"/>
              <a:t>Young women are at risk for both HIV and unintended pregnancy. </a:t>
            </a:r>
          </a:p>
          <a:p>
            <a:pPr marL="171450" indent="-171450">
              <a:buFontTx/>
              <a:buChar char="-"/>
            </a:pPr>
            <a:r>
              <a:rPr lang="en-US" dirty="0"/>
              <a:t>Segmentation of young clients into specific groups (defined by age, marital status, whether they’re a student) is crucial for identifying and addressing varied needs. </a:t>
            </a:r>
          </a:p>
          <a:p>
            <a:pPr marL="171450" indent="-171450">
              <a:buFontTx/>
              <a:buChar char="-"/>
            </a:pPr>
            <a:r>
              <a:rPr lang="en-US" dirty="0"/>
              <a:t>Adolescents need comprehensive sexual education, so they can make their own decisions are contraception and sexual health. </a:t>
            </a:r>
          </a:p>
          <a:p>
            <a:endParaRPr lang="en-US" dirty="0"/>
          </a:p>
        </p:txBody>
      </p:sp>
      <p:sp>
        <p:nvSpPr>
          <p:cNvPr id="4" name="Slide Number Placeholder 3"/>
          <p:cNvSpPr>
            <a:spLocks noGrp="1"/>
          </p:cNvSpPr>
          <p:nvPr>
            <p:ph type="sldNum" sz="quarter" idx="5"/>
          </p:nvPr>
        </p:nvSpPr>
        <p:spPr/>
        <p:txBody>
          <a:bodyPr/>
          <a:lstStyle/>
          <a:p>
            <a:fld id="{9C76AFDA-773C-4550-926C-4C5A895F55E0}" type="slidenum">
              <a:rPr lang="en-US" smtClean="0"/>
              <a:t>7</a:t>
            </a:fld>
            <a:endParaRPr lang="en-US"/>
          </a:p>
        </p:txBody>
      </p:sp>
    </p:spTree>
    <p:extLst>
      <p:ext uri="{BB962C8B-B14F-4D97-AF65-F5344CB8AC3E}">
        <p14:creationId xmlns:p14="http://schemas.microsoft.com/office/powerpoint/2010/main" val="31633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Going forward, FP2020 commits to: </a:t>
            </a:r>
          </a:p>
          <a:p>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Include integration at focal point workshops, and disseminate information through focal points channels.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integration is a topic for discussion in meetings with donors and implementing partners as well as with young people and CSOs.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Including integration on the agenda for Reference Group meetings </a:t>
            </a:r>
            <a:r>
              <a:rPr lang="en-US" sz="1200" i="1" kern="1200" dirty="0">
                <a:solidFill>
                  <a:schemeClr val="tx1"/>
                </a:solidFill>
                <a:effectLst/>
                <a:latin typeface="+mn-lt"/>
                <a:ea typeface="+mn-ea"/>
                <a:cs typeface="+mn-cs"/>
              </a:rPr>
              <a:t>(the April meeting focused specifically on ECHO, so a broader integration conversation is a logical follow-up);</a:t>
            </a:r>
            <a:r>
              <a:rPr lang="en-US" sz="1200" kern="1200" dirty="0">
                <a:solidFill>
                  <a:schemeClr val="tx1"/>
                </a:solidFill>
                <a:effectLst/>
                <a:latin typeface="+mn-lt"/>
                <a:ea typeface="+mn-ea"/>
                <a:cs typeface="+mn-cs"/>
              </a:rPr>
              <a:t>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Adding an integration module into the CIP toolkit.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Shifting ECHO landing page to focus on integration</a:t>
            </a:r>
          </a:p>
          <a:p>
            <a:endParaRPr lang="en-US" dirty="0"/>
          </a:p>
        </p:txBody>
      </p:sp>
      <p:sp>
        <p:nvSpPr>
          <p:cNvPr id="4" name="Slide Number Placeholder 3"/>
          <p:cNvSpPr>
            <a:spLocks noGrp="1"/>
          </p:cNvSpPr>
          <p:nvPr>
            <p:ph type="sldNum" sz="quarter" idx="5"/>
          </p:nvPr>
        </p:nvSpPr>
        <p:spPr/>
        <p:txBody>
          <a:bodyPr/>
          <a:lstStyle/>
          <a:p>
            <a:fld id="{9C76AFDA-773C-4550-926C-4C5A895F55E0}" type="slidenum">
              <a:rPr lang="en-US" smtClean="0"/>
              <a:t>8</a:t>
            </a:fld>
            <a:endParaRPr lang="en-US"/>
          </a:p>
        </p:txBody>
      </p:sp>
    </p:spTree>
    <p:extLst>
      <p:ext uri="{BB962C8B-B14F-4D97-AF65-F5344CB8AC3E}">
        <p14:creationId xmlns:p14="http://schemas.microsoft.com/office/powerpoint/2010/main" val="1124681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6AFDA-773C-4550-926C-4C5A895F55E0}" type="slidenum">
              <a:rPr lang="en-US" smtClean="0"/>
              <a:t>9</a:t>
            </a:fld>
            <a:endParaRPr lang="en-US"/>
          </a:p>
        </p:txBody>
      </p:sp>
    </p:spTree>
    <p:extLst>
      <p:ext uri="{BB962C8B-B14F-4D97-AF65-F5344CB8AC3E}">
        <p14:creationId xmlns:p14="http://schemas.microsoft.com/office/powerpoint/2010/main" val="3297862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Q&amp;A and closing remarks</a:t>
            </a:r>
          </a:p>
        </p:txBody>
      </p:sp>
      <p:sp>
        <p:nvSpPr>
          <p:cNvPr id="4" name="Slide Number Placeholder 3"/>
          <p:cNvSpPr>
            <a:spLocks noGrp="1"/>
          </p:cNvSpPr>
          <p:nvPr>
            <p:ph type="sldNum" sz="quarter" idx="5"/>
          </p:nvPr>
        </p:nvSpPr>
        <p:spPr/>
        <p:txBody>
          <a:bodyPr/>
          <a:lstStyle/>
          <a:p>
            <a:fld id="{9C76AFDA-773C-4550-926C-4C5A895F55E0}" type="slidenum">
              <a:rPr lang="en-US" smtClean="0"/>
              <a:t>10</a:t>
            </a:fld>
            <a:endParaRPr lang="en-US"/>
          </a:p>
        </p:txBody>
      </p:sp>
    </p:spTree>
    <p:extLst>
      <p:ext uri="{BB962C8B-B14F-4D97-AF65-F5344CB8AC3E}">
        <p14:creationId xmlns:p14="http://schemas.microsoft.com/office/powerpoint/2010/main" val="346277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E77844-CC4E-7B4F-941E-F29A994FF92E}"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CF83-35DF-3F4B-AA47-84CA5D1EBC5A}" type="slidenum">
              <a:rPr lang="en-US" smtClean="0"/>
              <a:t>‹#›</a:t>
            </a:fld>
            <a:endParaRPr lang="en-US"/>
          </a:p>
        </p:txBody>
      </p:sp>
    </p:spTree>
    <p:extLst>
      <p:ext uri="{BB962C8B-B14F-4D97-AF65-F5344CB8AC3E}">
        <p14:creationId xmlns:p14="http://schemas.microsoft.com/office/powerpoint/2010/main" val="57512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77844-CC4E-7B4F-941E-F29A994FF92E}"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CF83-35DF-3F4B-AA47-84CA5D1EBC5A}" type="slidenum">
              <a:rPr lang="en-US" smtClean="0"/>
              <a:t>‹#›</a:t>
            </a:fld>
            <a:endParaRPr lang="en-US"/>
          </a:p>
        </p:txBody>
      </p:sp>
    </p:spTree>
    <p:extLst>
      <p:ext uri="{BB962C8B-B14F-4D97-AF65-F5344CB8AC3E}">
        <p14:creationId xmlns:p14="http://schemas.microsoft.com/office/powerpoint/2010/main" val="200227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77844-CC4E-7B4F-941E-F29A994FF92E}"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CF83-35DF-3F4B-AA47-84CA5D1EBC5A}" type="slidenum">
              <a:rPr lang="en-US" smtClean="0"/>
              <a:t>‹#›</a:t>
            </a:fld>
            <a:endParaRPr lang="en-US"/>
          </a:p>
        </p:txBody>
      </p:sp>
    </p:spTree>
    <p:extLst>
      <p:ext uri="{BB962C8B-B14F-4D97-AF65-F5344CB8AC3E}">
        <p14:creationId xmlns:p14="http://schemas.microsoft.com/office/powerpoint/2010/main" val="81836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77844-CC4E-7B4F-941E-F29A994FF92E}"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CF83-35DF-3F4B-AA47-84CA5D1EBC5A}" type="slidenum">
              <a:rPr lang="en-US" smtClean="0"/>
              <a:t>‹#›</a:t>
            </a:fld>
            <a:endParaRPr lang="en-US"/>
          </a:p>
        </p:txBody>
      </p:sp>
    </p:spTree>
    <p:extLst>
      <p:ext uri="{BB962C8B-B14F-4D97-AF65-F5344CB8AC3E}">
        <p14:creationId xmlns:p14="http://schemas.microsoft.com/office/powerpoint/2010/main" val="3484000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77844-CC4E-7B4F-941E-F29A994FF92E}"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CF83-35DF-3F4B-AA47-84CA5D1EBC5A}" type="slidenum">
              <a:rPr lang="en-US" smtClean="0"/>
              <a:t>‹#›</a:t>
            </a:fld>
            <a:endParaRPr lang="en-US"/>
          </a:p>
        </p:txBody>
      </p:sp>
    </p:spTree>
    <p:extLst>
      <p:ext uri="{BB962C8B-B14F-4D97-AF65-F5344CB8AC3E}">
        <p14:creationId xmlns:p14="http://schemas.microsoft.com/office/powerpoint/2010/main" val="411694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77844-CC4E-7B4F-941E-F29A994FF92E}" type="datetimeFigureOut">
              <a:rPr lang="en-US" smtClean="0"/>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8CF83-35DF-3F4B-AA47-84CA5D1EBC5A}" type="slidenum">
              <a:rPr lang="en-US" smtClean="0"/>
              <a:t>‹#›</a:t>
            </a:fld>
            <a:endParaRPr lang="en-US"/>
          </a:p>
        </p:txBody>
      </p:sp>
    </p:spTree>
    <p:extLst>
      <p:ext uri="{BB962C8B-B14F-4D97-AF65-F5344CB8AC3E}">
        <p14:creationId xmlns:p14="http://schemas.microsoft.com/office/powerpoint/2010/main" val="46142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E77844-CC4E-7B4F-941E-F29A994FF92E}" type="datetimeFigureOut">
              <a:rPr lang="en-US" smtClean="0"/>
              <a:t>7/20/2019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8CF83-35DF-3F4B-AA47-84CA5D1EBC5A}" type="slidenum">
              <a:rPr lang="en-US" smtClean="0"/>
              <a:t>‹#›</a:t>
            </a:fld>
            <a:endParaRPr lang="en-US"/>
          </a:p>
        </p:txBody>
      </p:sp>
    </p:spTree>
    <p:extLst>
      <p:ext uri="{BB962C8B-B14F-4D97-AF65-F5344CB8AC3E}">
        <p14:creationId xmlns:p14="http://schemas.microsoft.com/office/powerpoint/2010/main" val="177901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E77844-CC4E-7B4F-941E-F29A994FF92E}" type="datetimeFigureOut">
              <a:rPr lang="en-US" smtClean="0"/>
              <a:t>7/20/2019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8CF83-35DF-3F4B-AA47-84CA5D1EBC5A}" type="slidenum">
              <a:rPr lang="en-US" smtClean="0"/>
              <a:t>‹#›</a:t>
            </a:fld>
            <a:endParaRPr lang="en-US"/>
          </a:p>
        </p:txBody>
      </p:sp>
    </p:spTree>
    <p:extLst>
      <p:ext uri="{BB962C8B-B14F-4D97-AF65-F5344CB8AC3E}">
        <p14:creationId xmlns:p14="http://schemas.microsoft.com/office/powerpoint/2010/main" val="173641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77844-CC4E-7B4F-941E-F29A994FF92E}" type="datetimeFigureOut">
              <a:rPr lang="en-US" smtClean="0"/>
              <a:t>7/20/2019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8CF83-35DF-3F4B-AA47-84CA5D1EBC5A}" type="slidenum">
              <a:rPr lang="en-US" smtClean="0"/>
              <a:t>‹#›</a:t>
            </a:fld>
            <a:endParaRPr lang="en-US"/>
          </a:p>
        </p:txBody>
      </p:sp>
    </p:spTree>
    <p:extLst>
      <p:ext uri="{BB962C8B-B14F-4D97-AF65-F5344CB8AC3E}">
        <p14:creationId xmlns:p14="http://schemas.microsoft.com/office/powerpoint/2010/main" val="2139125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E77844-CC4E-7B4F-941E-F29A994FF92E}" type="datetimeFigureOut">
              <a:rPr lang="en-US" smtClean="0"/>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8CF83-35DF-3F4B-AA47-84CA5D1EBC5A}" type="slidenum">
              <a:rPr lang="en-US" smtClean="0"/>
              <a:t>‹#›</a:t>
            </a:fld>
            <a:endParaRPr lang="en-US"/>
          </a:p>
        </p:txBody>
      </p:sp>
    </p:spTree>
    <p:extLst>
      <p:ext uri="{BB962C8B-B14F-4D97-AF65-F5344CB8AC3E}">
        <p14:creationId xmlns:p14="http://schemas.microsoft.com/office/powerpoint/2010/main" val="385343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E77844-CC4E-7B4F-941E-F29A994FF92E}" type="datetimeFigureOut">
              <a:rPr lang="en-US" smtClean="0"/>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8CF83-35DF-3F4B-AA47-84CA5D1EBC5A}" type="slidenum">
              <a:rPr lang="en-US" smtClean="0"/>
              <a:t>‹#›</a:t>
            </a:fld>
            <a:endParaRPr lang="en-US"/>
          </a:p>
        </p:txBody>
      </p:sp>
    </p:spTree>
    <p:extLst>
      <p:ext uri="{BB962C8B-B14F-4D97-AF65-F5344CB8AC3E}">
        <p14:creationId xmlns:p14="http://schemas.microsoft.com/office/powerpoint/2010/main" val="1969344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77844-CC4E-7B4F-941E-F29A994FF92E}" type="datetimeFigureOut">
              <a:rPr lang="en-US" smtClean="0"/>
              <a:t>7/20/2019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8CF83-35DF-3F4B-AA47-84CA5D1EBC5A}" type="slidenum">
              <a:rPr lang="en-US" smtClean="0"/>
              <a:t>‹#›</a:t>
            </a:fld>
            <a:endParaRPr lang="en-US"/>
          </a:p>
        </p:txBody>
      </p:sp>
    </p:spTree>
    <p:extLst>
      <p:ext uri="{BB962C8B-B14F-4D97-AF65-F5344CB8AC3E}">
        <p14:creationId xmlns:p14="http://schemas.microsoft.com/office/powerpoint/2010/main" val="1630655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amilyplanning2020.org/ech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familyplanning2020.org/beyond20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standing in front of a crowd&#10;&#10;Description generated with very high confidence">
            <a:extLst>
              <a:ext uri="{FF2B5EF4-FFF2-40B4-BE49-F238E27FC236}">
                <a16:creationId xmlns:a16="http://schemas.microsoft.com/office/drawing/2014/main" id="{03FC56FB-469C-4654-AE8E-AD9FC9AE8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052007" y="5976514"/>
            <a:ext cx="2852915"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800" cap="none" spc="100" normalizeH="0" baseline="0" noProof="0" dirty="0">
                <a:ln>
                  <a:noFill/>
                </a:ln>
                <a:solidFill>
                  <a:prstClr val="white"/>
                </a:solidFill>
                <a:effectLst/>
                <a:uLnTx/>
                <a:uFillTx/>
                <a:latin typeface="Arial" panose="020B0604020202020204" pitchFamily="34" charset="0"/>
                <a:ea typeface="Gotham" charset="0"/>
                <a:cs typeface="Arial" panose="020B0604020202020204" pitchFamily="34" charset="0"/>
              </a:rPr>
              <a:t>FAMILYPLANNING.ORG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800" cap="none" spc="100" normalizeH="0" baseline="0" noProof="0" dirty="0">
                <a:ln>
                  <a:noFill/>
                </a:ln>
                <a:solidFill>
                  <a:prstClr val="white"/>
                </a:solidFill>
                <a:effectLst/>
                <a:uLnTx/>
                <a:uFillTx/>
                <a:latin typeface="Arial" panose="020B0604020202020204" pitchFamily="34" charset="0"/>
                <a:ea typeface="Gotham" charset="0"/>
                <a:cs typeface="Arial" panose="020B0604020202020204" pitchFamily="34" charset="0"/>
              </a:rPr>
              <a:t>#FP2020PROGRESS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800" cap="none" spc="100" normalizeH="0" baseline="0" noProof="0" dirty="0">
                <a:ln>
                  <a:noFill/>
                </a:ln>
                <a:solidFill>
                  <a:prstClr val="white"/>
                </a:solidFill>
                <a:effectLst/>
                <a:uLnTx/>
                <a:uFillTx/>
                <a:latin typeface="Arial" panose="020B0604020202020204" pitchFamily="34" charset="0"/>
                <a:ea typeface="Gotham" charset="0"/>
                <a:cs typeface="Arial" panose="020B0604020202020204" pitchFamily="34" charset="0"/>
              </a:rPr>
              <a:t>@FP2020 GLOBAL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800" cap="none" spc="100" normalizeH="0" baseline="0" noProof="0" dirty="0">
                <a:ln>
                  <a:noFill/>
                </a:ln>
                <a:solidFill>
                  <a:prstClr val="white"/>
                </a:solidFill>
                <a:effectLst/>
                <a:uLnTx/>
                <a:uFillTx/>
                <a:latin typeface="Arial" panose="020B0604020202020204" pitchFamily="34" charset="0"/>
                <a:ea typeface="Gotham" charset="0"/>
                <a:cs typeface="Arial" panose="020B0604020202020204" pitchFamily="34" charset="0"/>
              </a:rPr>
              <a:t>FACEBOOK.COM/FAMILYPLANNING2020</a:t>
            </a:r>
          </a:p>
        </p:txBody>
      </p:sp>
      <p:sp>
        <p:nvSpPr>
          <p:cNvPr id="5" name="Title 1"/>
          <p:cNvSpPr txBox="1">
            <a:spLocks/>
          </p:cNvSpPr>
          <p:nvPr/>
        </p:nvSpPr>
        <p:spPr>
          <a:xfrm>
            <a:off x="271116" y="4454241"/>
            <a:ext cx="7152400" cy="1814660"/>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prstClr val="white"/>
                </a:solidFill>
                <a:effectLst/>
                <a:uLnTx/>
                <a:uFillTx/>
                <a:latin typeface="Arial" panose="020B0604020202020204" pitchFamily="34" charset="0"/>
                <a:ea typeface="Gotham" charset="0"/>
                <a:cs typeface="Arial" panose="020B0604020202020204" pitchFamily="34" charset="0"/>
              </a:rPr>
              <a:t>FP2020</a:t>
            </a:r>
          </a:p>
          <a:p>
            <a:pPr lvl="0">
              <a:defRPr/>
            </a:pPr>
            <a:r>
              <a:rPr lang="en-US" sz="3600" b="1" dirty="0">
                <a:solidFill>
                  <a:srgbClr val="B8C3E4"/>
                </a:solidFill>
                <a:latin typeface="Arial" panose="020B0604020202020204" pitchFamily="34" charset="0"/>
                <a:cs typeface="Arial" panose="020B0604020202020204" pitchFamily="34" charset="0"/>
              </a:rPr>
              <a:t>NATIONAL PREPARDNESS &amp; THE FAMILY PLANNING AGENDA</a:t>
            </a:r>
          </a:p>
          <a:p>
            <a:pPr lvl="0">
              <a:defRPr/>
            </a:pPr>
            <a:r>
              <a:rPr kumimoji="0" lang="en-US" sz="2800" b="0" i="0" u="none" strike="noStrike" kern="1200" cap="none" spc="-150" normalizeH="0" baseline="0" noProof="0" dirty="0">
                <a:ln>
                  <a:noFill/>
                </a:ln>
                <a:solidFill>
                  <a:prstClr val="white"/>
                </a:solidFill>
                <a:effectLst/>
                <a:uLnTx/>
                <a:uFillTx/>
                <a:latin typeface="Arial" panose="020B0604020202020204" pitchFamily="34" charset="0"/>
                <a:ea typeface="Gotham Light" charset="0"/>
                <a:cs typeface="Arial" panose="020B0604020202020204" pitchFamily="34" charset="0"/>
              </a:rPr>
              <a:t>July 21, IAS 2019, Mexico City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2210" y="5134441"/>
            <a:ext cx="850674" cy="751977"/>
          </a:xfrm>
          <a:prstGeom prst="rect">
            <a:avLst/>
          </a:prstGeom>
        </p:spPr>
      </p:pic>
    </p:spTree>
    <p:extLst>
      <p:ext uri="{BB962C8B-B14F-4D97-AF65-F5344CB8AC3E}">
        <p14:creationId xmlns:p14="http://schemas.microsoft.com/office/powerpoint/2010/main" val="313279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in front of a computer&#10;&#10;Description generated with high confidence">
            <a:extLst>
              <a:ext uri="{FF2B5EF4-FFF2-40B4-BE49-F238E27FC236}">
                <a16:creationId xmlns:a16="http://schemas.microsoft.com/office/drawing/2014/main" id="{300BDAAC-43AE-48AF-AA56-3656341E8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3039472" y="4204504"/>
            <a:ext cx="7018927" cy="2163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1E4AA0"/>
                </a:solidFill>
                <a:effectLst/>
                <a:uLnTx/>
                <a:uFillTx/>
                <a:latin typeface="Arial" panose="020B0604020202020204" pitchFamily="34" charset="0"/>
                <a:ea typeface="Gotham Light" charset="0"/>
                <a:cs typeface="Arial" panose="020B0604020202020204" pitchFamily="34" charset="0"/>
              </a:rPr>
              <a:t>THANK YOU</a:t>
            </a:r>
            <a:endParaRPr kumimoji="0" lang="en-US" sz="4800" i="0" u="none" strike="noStrike" kern="1200" cap="none" spc="0" normalizeH="0" baseline="0" noProof="0" dirty="0">
              <a:ln>
                <a:noFill/>
              </a:ln>
              <a:solidFill>
                <a:srgbClr val="1E4AA0"/>
              </a:solidFill>
              <a:effectLst/>
              <a:uLnTx/>
              <a:uFillTx/>
              <a:latin typeface="Arial" panose="020B0604020202020204" pitchFamily="34" charset="0"/>
              <a:ea typeface="Gotham Light" charset="0"/>
              <a:cs typeface="Arial" panose="020B0604020202020204" pitchFamily="34" charset="0"/>
            </a:endParaRPr>
          </a:p>
        </p:txBody>
      </p:sp>
      <p:sp>
        <p:nvSpPr>
          <p:cNvPr id="9" name="TextBox 8">
            <a:extLst>
              <a:ext uri="{FF2B5EF4-FFF2-40B4-BE49-F238E27FC236}">
                <a16:creationId xmlns:a16="http://schemas.microsoft.com/office/drawing/2014/main" id="{B248A8A9-39DA-4E3A-8ABA-4673CB76E9F5}"/>
              </a:ext>
            </a:extLst>
          </p:cNvPr>
          <p:cNvSpPr txBox="1"/>
          <p:nvPr/>
        </p:nvSpPr>
        <p:spPr>
          <a:xfrm>
            <a:off x="318580" y="6497466"/>
            <a:ext cx="491024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800" spc="100" dirty="0">
                <a:solidFill>
                  <a:prstClr val="white"/>
                </a:solidFill>
                <a:latin typeface="Arial" panose="020B0604020202020204" pitchFamily="34" charset="0"/>
                <a:ea typeface="Gotham Book" charset="0"/>
                <a:cs typeface="Arial" panose="020B0604020202020204" pitchFamily="34" charset="0"/>
              </a:rPr>
              <a:t>NATIONAL PREPAREDNESS AND THE FAMILY PLANNING AGENDA</a:t>
            </a:r>
            <a:endParaRPr kumimoji="0" lang="en-US" sz="900" b="0" i="0" u="none" strike="noStrike" kern="800" cap="none" spc="100" normalizeH="0" baseline="0" noProof="0" dirty="0">
              <a:ln>
                <a:noFill/>
              </a:ln>
              <a:solidFill>
                <a:prstClr val="white"/>
              </a:solidFill>
              <a:effectLst/>
              <a:uLnTx/>
              <a:uFillTx/>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393874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B57494-FCC0-4151-8EA7-C9F235BD0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DAE9F6"/>
          </a:solidFill>
        </p:spPr>
      </p:pic>
    </p:spTree>
    <p:extLst>
      <p:ext uri="{BB962C8B-B14F-4D97-AF65-F5344CB8AC3E}">
        <p14:creationId xmlns:p14="http://schemas.microsoft.com/office/powerpoint/2010/main" val="2159136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882DBC-0DB2-4780-98CD-0622C9503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003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8670BF-6BAE-4B2B-9889-45C1362C3629}"/>
              </a:ext>
            </a:extLst>
          </p:cNvPr>
          <p:cNvSpPr/>
          <p:nvPr/>
        </p:nvSpPr>
        <p:spPr>
          <a:xfrm>
            <a:off x="0" y="0"/>
            <a:ext cx="9143999" cy="1190717"/>
          </a:xfrm>
          <a:prstGeom prst="rect">
            <a:avLst/>
          </a:prstGeom>
          <a:solidFill>
            <a:srgbClr val="1E4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D0F63543-62B8-4BC1-A818-465206104144}"/>
              </a:ext>
            </a:extLst>
          </p:cNvPr>
          <p:cNvSpPr txBox="1">
            <a:spLocks/>
          </p:cNvSpPr>
          <p:nvPr/>
        </p:nvSpPr>
        <p:spPr>
          <a:xfrm>
            <a:off x="274905" y="206208"/>
            <a:ext cx="8556861" cy="8314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Gotham Light" charset="0"/>
                <a:cs typeface="Arial" panose="020B0604020202020204" pitchFamily="34" charset="0"/>
              </a:rPr>
              <a:t>MAPPING HIV PREVALENCE &amp; INJECTABLE USE</a:t>
            </a:r>
            <a:endPar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Gotham Light" charset="0"/>
              <a:cs typeface="Arial" panose="020B0604020202020204" pitchFamily="34" charset="0"/>
            </a:endParaRPr>
          </a:p>
        </p:txBody>
      </p:sp>
      <p:sp>
        <p:nvSpPr>
          <p:cNvPr id="13" name="TextBox 12">
            <a:extLst>
              <a:ext uri="{FF2B5EF4-FFF2-40B4-BE49-F238E27FC236}">
                <a16:creationId xmlns:a16="http://schemas.microsoft.com/office/drawing/2014/main" id="{2F664C4E-A317-4A1E-89E1-038052E47696}"/>
              </a:ext>
            </a:extLst>
          </p:cNvPr>
          <p:cNvSpPr txBox="1"/>
          <p:nvPr/>
        </p:nvSpPr>
        <p:spPr>
          <a:xfrm>
            <a:off x="1498066" y="1662448"/>
            <a:ext cx="393454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HIV PREVALENCE</a:t>
            </a:r>
          </a:p>
        </p:txBody>
      </p:sp>
      <p:pic>
        <p:nvPicPr>
          <p:cNvPr id="15" name="Picture 14">
            <a:extLst>
              <a:ext uri="{FF2B5EF4-FFF2-40B4-BE49-F238E27FC236}">
                <a16:creationId xmlns:a16="http://schemas.microsoft.com/office/drawing/2014/main" id="{0B26C5EA-2140-4C05-ADC7-B34E89409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141297"/>
            <a:ext cx="4310588" cy="2922243"/>
          </a:xfrm>
          <a:prstGeom prst="rect">
            <a:avLst/>
          </a:prstGeom>
        </p:spPr>
      </p:pic>
      <p:pic>
        <p:nvPicPr>
          <p:cNvPr id="16" name="Picture 15">
            <a:extLst>
              <a:ext uri="{FF2B5EF4-FFF2-40B4-BE49-F238E27FC236}">
                <a16:creationId xmlns:a16="http://schemas.microsoft.com/office/drawing/2014/main" id="{FDDFEC4E-774F-4F37-9EE1-6E5DF4DC26C6}"/>
              </a:ext>
            </a:extLst>
          </p:cNvPr>
          <p:cNvPicPr>
            <a:picLocks noChangeAspect="1"/>
          </p:cNvPicPr>
          <p:nvPr/>
        </p:nvPicPr>
        <p:blipFill>
          <a:blip r:embed="rId4"/>
          <a:stretch>
            <a:fillRect/>
          </a:stretch>
        </p:blipFill>
        <p:spPr>
          <a:xfrm>
            <a:off x="274905" y="2217831"/>
            <a:ext cx="4144695" cy="2845694"/>
          </a:xfrm>
          <a:prstGeom prst="rect">
            <a:avLst/>
          </a:prstGeom>
        </p:spPr>
      </p:pic>
      <p:cxnSp>
        <p:nvCxnSpPr>
          <p:cNvPr id="17" name="Straight Connector 16">
            <a:extLst>
              <a:ext uri="{FF2B5EF4-FFF2-40B4-BE49-F238E27FC236}">
                <a16:creationId xmlns:a16="http://schemas.microsoft.com/office/drawing/2014/main" id="{7176F9E7-D537-4270-B0D1-197DD79E2985}"/>
              </a:ext>
            </a:extLst>
          </p:cNvPr>
          <p:cNvCxnSpPr>
            <a:cxnSpLocks/>
          </p:cNvCxnSpPr>
          <p:nvPr/>
        </p:nvCxnSpPr>
        <p:spPr>
          <a:xfrm>
            <a:off x="4571999" y="2137416"/>
            <a:ext cx="36405" cy="3823704"/>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2B55D98-EADF-4C5E-AE07-59BF563D7EAA}"/>
              </a:ext>
            </a:extLst>
          </p:cNvPr>
          <p:cNvSpPr txBox="1"/>
          <p:nvPr/>
        </p:nvSpPr>
        <p:spPr>
          <a:xfrm>
            <a:off x="5567789" y="1662448"/>
            <a:ext cx="415629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INJECTABLES USE</a:t>
            </a:r>
          </a:p>
        </p:txBody>
      </p:sp>
    </p:spTree>
    <p:extLst>
      <p:ext uri="{BB962C8B-B14F-4D97-AF65-F5344CB8AC3E}">
        <p14:creationId xmlns:p14="http://schemas.microsoft.com/office/powerpoint/2010/main" val="40925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A2DE80-FA5B-41A1-ACD5-6D9000EF0140}"/>
              </a:ext>
            </a:extLst>
          </p:cNvPr>
          <p:cNvSpPr/>
          <p:nvPr/>
        </p:nvSpPr>
        <p:spPr>
          <a:xfrm>
            <a:off x="0" y="-17976"/>
            <a:ext cx="9144000" cy="6875975"/>
          </a:xfrm>
          <a:prstGeom prst="rect">
            <a:avLst/>
          </a:prstGeom>
          <a:solidFill>
            <a:srgbClr val="DAE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 shot of a smart phone&#10;&#10;Description generated with high confidence">
            <a:extLst>
              <a:ext uri="{FF2B5EF4-FFF2-40B4-BE49-F238E27FC236}">
                <a16:creationId xmlns:a16="http://schemas.microsoft.com/office/drawing/2014/main" id="{6F65A680-715C-49A0-ADCE-24F3FBAC8F6F}"/>
              </a:ext>
            </a:extLst>
          </p:cNvPr>
          <p:cNvPicPr>
            <a:picLocks noChangeAspect="1"/>
          </p:cNvPicPr>
          <p:nvPr/>
        </p:nvPicPr>
        <p:blipFill>
          <a:blip r:embed="rId3"/>
          <a:stretch>
            <a:fillRect/>
          </a:stretch>
        </p:blipFill>
        <p:spPr>
          <a:xfrm>
            <a:off x="819509" y="1025965"/>
            <a:ext cx="7783252" cy="5838087"/>
          </a:xfrm>
          <a:prstGeom prst="rect">
            <a:avLst/>
          </a:prstGeom>
        </p:spPr>
      </p:pic>
      <p:sp>
        <p:nvSpPr>
          <p:cNvPr id="5" name="Title 1">
            <a:extLst>
              <a:ext uri="{FF2B5EF4-FFF2-40B4-BE49-F238E27FC236}">
                <a16:creationId xmlns:a16="http://schemas.microsoft.com/office/drawing/2014/main" id="{30D02265-CCE3-41FC-8E99-A225D17F0FD8}"/>
              </a:ext>
            </a:extLst>
          </p:cNvPr>
          <p:cNvSpPr txBox="1">
            <a:spLocks/>
          </p:cNvSpPr>
          <p:nvPr/>
        </p:nvSpPr>
        <p:spPr>
          <a:xfrm>
            <a:off x="657225" y="285022"/>
            <a:ext cx="5021942" cy="406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2">
                    <a:lumMod val="25000"/>
                  </a:schemeClr>
                </a:solidFill>
                <a:latin typeface="Arial" panose="020B0604020202020204" pitchFamily="34" charset="0"/>
                <a:ea typeface="Gotham Light" charset="0"/>
                <a:cs typeface="Arial" panose="020B0604020202020204" pitchFamily="34" charset="0"/>
              </a:rPr>
              <a:t>HOW FP2020 WORKS</a:t>
            </a:r>
            <a:endParaRPr lang="en-US" sz="2400" dirty="0">
              <a:solidFill>
                <a:schemeClr val="bg2">
                  <a:lumMod val="25000"/>
                </a:schemeClr>
              </a:solidFill>
              <a:latin typeface="Arial" panose="020B0604020202020204" pitchFamily="34" charset="0"/>
              <a:ea typeface="Gotham Light" charset="0"/>
              <a:cs typeface="Arial" panose="020B0604020202020204" pitchFamily="34" charset="0"/>
            </a:endParaRPr>
          </a:p>
        </p:txBody>
      </p:sp>
      <p:sp>
        <p:nvSpPr>
          <p:cNvPr id="6" name="TextBox 5">
            <a:extLst>
              <a:ext uri="{FF2B5EF4-FFF2-40B4-BE49-F238E27FC236}">
                <a16:creationId xmlns:a16="http://schemas.microsoft.com/office/drawing/2014/main" id="{47090227-32A1-44BD-837A-8824314D9568}"/>
              </a:ext>
            </a:extLst>
          </p:cNvPr>
          <p:cNvSpPr txBox="1"/>
          <p:nvPr/>
        </p:nvSpPr>
        <p:spPr>
          <a:xfrm>
            <a:off x="693775" y="760888"/>
            <a:ext cx="7908985" cy="769441"/>
          </a:xfrm>
          <a:prstGeom prst="rect">
            <a:avLst/>
          </a:prstGeom>
          <a:noFill/>
        </p:spPr>
        <p:txBody>
          <a:bodyPr wrap="square" rtlCol="0">
            <a:spAutoFit/>
          </a:bodyPr>
          <a:lstStyle/>
          <a:p>
            <a:r>
              <a:rPr lang="en-US" sz="2200" b="1" baseline="30000" dirty="0">
                <a:solidFill>
                  <a:schemeClr val="bg2">
                    <a:lumMod val="25000"/>
                  </a:schemeClr>
                </a:solidFill>
                <a:latin typeface="Arial" panose="020B0604020202020204" pitchFamily="34" charset="0"/>
                <a:ea typeface="Gotham" charset="0"/>
                <a:cs typeface="Arial" panose="020B0604020202020204" pitchFamily="34" charset="0"/>
              </a:rPr>
              <a:t>A country-led approach to developing rights-based family planning </a:t>
            </a:r>
          </a:p>
          <a:p>
            <a:r>
              <a:rPr lang="en-US" sz="2200" b="1" baseline="30000" dirty="0">
                <a:solidFill>
                  <a:schemeClr val="bg2">
                    <a:lumMod val="25000"/>
                  </a:schemeClr>
                </a:solidFill>
                <a:latin typeface="Arial" panose="020B0604020202020204" pitchFamily="34" charset="0"/>
                <a:ea typeface="Gotham" charset="0"/>
                <a:cs typeface="Arial" panose="020B0604020202020204" pitchFamily="34" charset="0"/>
              </a:rPr>
              <a:t>programs that are sustainable, accountable, and supported by </a:t>
            </a:r>
          </a:p>
          <a:p>
            <a:r>
              <a:rPr lang="en-US" sz="2200" b="1" baseline="30000" dirty="0">
                <a:solidFill>
                  <a:schemeClr val="bg2">
                    <a:lumMod val="25000"/>
                  </a:schemeClr>
                </a:solidFill>
                <a:latin typeface="Arial" panose="020B0604020202020204" pitchFamily="34" charset="0"/>
                <a:ea typeface="Gotham" charset="0"/>
                <a:cs typeface="Arial" panose="020B0604020202020204" pitchFamily="34" charset="0"/>
              </a:rPr>
              <a:t>data and evidence</a:t>
            </a:r>
            <a:endParaRPr lang="en-US" sz="2200" baseline="30000" dirty="0">
              <a:solidFill>
                <a:schemeClr val="bg2">
                  <a:lumMod val="25000"/>
                </a:schemeClr>
              </a:solidFill>
              <a:latin typeface="Arial" panose="020B0604020202020204" pitchFamily="34" charset="0"/>
              <a:ea typeface="Gotham Book" charset="0"/>
              <a:cs typeface="Arial" panose="020B0604020202020204" pitchFamily="34" charset="0"/>
            </a:endParaRPr>
          </a:p>
        </p:txBody>
      </p:sp>
      <p:sp>
        <p:nvSpPr>
          <p:cNvPr id="2" name="Rectangle 1">
            <a:extLst>
              <a:ext uri="{FF2B5EF4-FFF2-40B4-BE49-F238E27FC236}">
                <a16:creationId xmlns:a16="http://schemas.microsoft.com/office/drawing/2014/main" id="{7171650E-14B7-42C3-814C-BC0C0C17BCCA}"/>
              </a:ext>
            </a:extLst>
          </p:cNvPr>
          <p:cNvSpPr/>
          <p:nvPr/>
        </p:nvSpPr>
        <p:spPr>
          <a:xfrm>
            <a:off x="2690446" y="4756638"/>
            <a:ext cx="474785" cy="131885"/>
          </a:xfrm>
          <a:prstGeom prst="rect">
            <a:avLst/>
          </a:prstGeom>
          <a:solidFill>
            <a:srgbClr val="DAE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A59E6EF-67FF-4CBA-8E5C-96422B7DE960}"/>
              </a:ext>
            </a:extLst>
          </p:cNvPr>
          <p:cNvSpPr txBox="1"/>
          <p:nvPr/>
        </p:nvSpPr>
        <p:spPr>
          <a:xfrm>
            <a:off x="2690446" y="4699469"/>
            <a:ext cx="571500" cy="246221"/>
          </a:xfrm>
          <a:prstGeom prst="rect">
            <a:avLst/>
          </a:prstGeom>
          <a:noFill/>
        </p:spPr>
        <p:txBody>
          <a:bodyPr wrap="square" rtlCol="0">
            <a:spAutoFit/>
          </a:bodyPr>
          <a:lstStyle/>
          <a:p>
            <a:r>
              <a:rPr lang="en-US" sz="1000" dirty="0">
                <a:solidFill>
                  <a:srgbClr val="292929"/>
                </a:solidFill>
              </a:rPr>
              <a:t>Youth</a:t>
            </a:r>
          </a:p>
        </p:txBody>
      </p:sp>
    </p:spTree>
    <p:extLst>
      <p:ext uri="{BB962C8B-B14F-4D97-AF65-F5344CB8AC3E}">
        <p14:creationId xmlns:p14="http://schemas.microsoft.com/office/powerpoint/2010/main" val="1144976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AB8750-B968-4FFF-A169-729CD814AD37}"/>
              </a:ext>
            </a:extLst>
          </p:cNvPr>
          <p:cNvSpPr/>
          <p:nvPr/>
        </p:nvSpPr>
        <p:spPr>
          <a:xfrm>
            <a:off x="0" y="0"/>
            <a:ext cx="9144001" cy="6888480"/>
          </a:xfrm>
          <a:prstGeom prst="rect">
            <a:avLst/>
          </a:prstGeom>
          <a:solidFill>
            <a:srgbClr val="DAE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DECC5F4C-E6FF-470A-B2CB-B68A35CEC9BA}"/>
              </a:ext>
            </a:extLst>
          </p:cNvPr>
          <p:cNvSpPr txBox="1">
            <a:spLocks/>
          </p:cNvSpPr>
          <p:nvPr/>
        </p:nvSpPr>
        <p:spPr>
          <a:xfrm>
            <a:off x="225279" y="96333"/>
            <a:ext cx="8701436" cy="11453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4000" b="1" dirty="0">
                <a:solidFill>
                  <a:srgbClr val="1C3989"/>
                </a:solidFill>
                <a:latin typeface="Arial" panose="020B0604020202020204" pitchFamily="34" charset="0"/>
                <a:ea typeface="Gotham Light" charset="0"/>
                <a:cs typeface="Arial" panose="020B0604020202020204" pitchFamily="34" charset="0"/>
              </a:rPr>
              <a:t>PROGRESS IN PARTNERSHIP</a:t>
            </a:r>
            <a:endParaRPr lang="en-US" sz="4000" dirty="0">
              <a:solidFill>
                <a:srgbClr val="1C3989"/>
              </a:solidFill>
              <a:latin typeface="Arial" panose="020B0604020202020204" pitchFamily="34" charset="0"/>
              <a:ea typeface="Gotham Light" charset="0"/>
              <a:cs typeface="Arial" panose="020B0604020202020204" pitchFamily="34" charset="0"/>
            </a:endParaRPr>
          </a:p>
        </p:txBody>
      </p:sp>
      <p:pic>
        <p:nvPicPr>
          <p:cNvPr id="3" name="Picture 2" descr="A group of people standing in front of a crowd&#10;&#10;Description automatically generated">
            <a:extLst>
              <a:ext uri="{FF2B5EF4-FFF2-40B4-BE49-F238E27FC236}">
                <a16:creationId xmlns:a16="http://schemas.microsoft.com/office/drawing/2014/main" id="{04B58EB8-09B0-4F58-84F7-A7DB3F38A587}"/>
              </a:ext>
            </a:extLst>
          </p:cNvPr>
          <p:cNvPicPr>
            <a:picLocks noChangeAspect="1"/>
          </p:cNvPicPr>
          <p:nvPr/>
        </p:nvPicPr>
        <p:blipFill rotWithShape="1">
          <a:blip r:embed="rId3">
            <a:extLst>
              <a:ext uri="{28A0092B-C50C-407E-A947-70E740481C1C}">
                <a14:useLocalDpi xmlns:a14="http://schemas.microsoft.com/office/drawing/2010/main" val="0"/>
              </a:ext>
            </a:extLst>
          </a:blip>
          <a:srcRect l="5741" r="4555"/>
          <a:stretch/>
        </p:blipFill>
        <p:spPr>
          <a:xfrm>
            <a:off x="660902" y="1251084"/>
            <a:ext cx="2263367" cy="1488659"/>
          </a:xfrm>
          <a:prstGeom prst="rect">
            <a:avLst/>
          </a:prstGeom>
        </p:spPr>
      </p:pic>
      <p:sp>
        <p:nvSpPr>
          <p:cNvPr id="4" name="TextBox 3">
            <a:extLst>
              <a:ext uri="{FF2B5EF4-FFF2-40B4-BE49-F238E27FC236}">
                <a16:creationId xmlns:a16="http://schemas.microsoft.com/office/drawing/2014/main" id="{A4DE80B2-1CE5-4203-9D38-B4A6191F835C}"/>
              </a:ext>
            </a:extLst>
          </p:cNvPr>
          <p:cNvSpPr txBox="1"/>
          <p:nvPr/>
        </p:nvSpPr>
        <p:spPr>
          <a:xfrm>
            <a:off x="660903" y="3041589"/>
            <a:ext cx="2154725" cy="646331"/>
          </a:xfrm>
          <a:prstGeom prst="rect">
            <a:avLst/>
          </a:prstGeom>
          <a:noFill/>
        </p:spPr>
        <p:txBody>
          <a:bodyPr wrap="square" rtlCol="0">
            <a:spAutoFit/>
          </a:bodyPr>
          <a:lstStyle/>
          <a:p>
            <a:pPr algn="ctr"/>
            <a:r>
              <a:rPr lang="en-US" b="1" dirty="0">
                <a:solidFill>
                  <a:srgbClr val="1C3989"/>
                </a:solidFill>
              </a:rPr>
              <a:t>FOCAL POINT WORKSHOPS</a:t>
            </a:r>
          </a:p>
        </p:txBody>
      </p:sp>
      <p:cxnSp>
        <p:nvCxnSpPr>
          <p:cNvPr id="6" name="Straight Connector 5">
            <a:extLst>
              <a:ext uri="{FF2B5EF4-FFF2-40B4-BE49-F238E27FC236}">
                <a16:creationId xmlns:a16="http://schemas.microsoft.com/office/drawing/2014/main" id="{BE305925-D7D7-4B0A-B1A7-D53B9EBA10D2}"/>
              </a:ext>
            </a:extLst>
          </p:cNvPr>
          <p:cNvCxnSpPr/>
          <p:nvPr/>
        </p:nvCxnSpPr>
        <p:spPr>
          <a:xfrm>
            <a:off x="1086416" y="3041589"/>
            <a:ext cx="12855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8593166-604E-45AE-AAD2-7F8A4D7CA0A9}"/>
              </a:ext>
            </a:extLst>
          </p:cNvPr>
          <p:cNvCxnSpPr/>
          <p:nvPr/>
        </p:nvCxnSpPr>
        <p:spPr>
          <a:xfrm>
            <a:off x="1086416" y="3687920"/>
            <a:ext cx="128559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A group of people sitting at a table&#10;&#10;Description automatically generated">
            <a:extLst>
              <a:ext uri="{FF2B5EF4-FFF2-40B4-BE49-F238E27FC236}">
                <a16:creationId xmlns:a16="http://schemas.microsoft.com/office/drawing/2014/main" id="{39CF31BC-6F8D-41CC-BFAC-A19442DA5AE4}"/>
              </a:ext>
            </a:extLst>
          </p:cNvPr>
          <p:cNvPicPr>
            <a:picLocks noChangeAspect="1"/>
          </p:cNvPicPr>
          <p:nvPr/>
        </p:nvPicPr>
        <p:blipFill rotWithShape="1">
          <a:blip r:embed="rId4">
            <a:extLst>
              <a:ext uri="{28A0092B-C50C-407E-A947-70E740481C1C}">
                <a14:useLocalDpi xmlns:a14="http://schemas.microsoft.com/office/drawing/2010/main" val="0"/>
              </a:ext>
            </a:extLst>
          </a:blip>
          <a:srcRect l="-1" t="18765" r="891" b="34126"/>
          <a:stretch/>
        </p:blipFill>
        <p:spPr>
          <a:xfrm>
            <a:off x="3383425" y="1251084"/>
            <a:ext cx="2348896" cy="1488659"/>
          </a:xfrm>
          <a:prstGeom prst="rect">
            <a:avLst/>
          </a:prstGeom>
        </p:spPr>
      </p:pic>
      <p:sp>
        <p:nvSpPr>
          <p:cNvPr id="14" name="TextBox 13">
            <a:extLst>
              <a:ext uri="{FF2B5EF4-FFF2-40B4-BE49-F238E27FC236}">
                <a16:creationId xmlns:a16="http://schemas.microsoft.com/office/drawing/2014/main" id="{528D0D78-1969-4F11-B245-A9347BF2035E}"/>
              </a:ext>
            </a:extLst>
          </p:cNvPr>
          <p:cNvSpPr txBox="1"/>
          <p:nvPr/>
        </p:nvSpPr>
        <p:spPr>
          <a:xfrm>
            <a:off x="3383425" y="3041589"/>
            <a:ext cx="2154725" cy="646331"/>
          </a:xfrm>
          <a:prstGeom prst="rect">
            <a:avLst/>
          </a:prstGeom>
          <a:noFill/>
        </p:spPr>
        <p:txBody>
          <a:bodyPr wrap="square" rtlCol="0">
            <a:spAutoFit/>
          </a:bodyPr>
          <a:lstStyle/>
          <a:p>
            <a:pPr algn="ctr"/>
            <a:r>
              <a:rPr lang="en-US" b="1" dirty="0">
                <a:solidFill>
                  <a:srgbClr val="1C3989"/>
                </a:solidFill>
              </a:rPr>
              <a:t>AVAC/FP2020</a:t>
            </a:r>
          </a:p>
          <a:p>
            <a:pPr algn="ctr"/>
            <a:r>
              <a:rPr lang="en-US" b="1" dirty="0">
                <a:solidFill>
                  <a:srgbClr val="1C3989"/>
                </a:solidFill>
              </a:rPr>
              <a:t>PARTNERSHIP</a:t>
            </a:r>
          </a:p>
        </p:txBody>
      </p:sp>
      <p:cxnSp>
        <p:nvCxnSpPr>
          <p:cNvPr id="17" name="Straight Connector 16">
            <a:extLst>
              <a:ext uri="{FF2B5EF4-FFF2-40B4-BE49-F238E27FC236}">
                <a16:creationId xmlns:a16="http://schemas.microsoft.com/office/drawing/2014/main" id="{DD95478A-B6D0-4FFB-B9C3-F5AA4060A02E}"/>
              </a:ext>
            </a:extLst>
          </p:cNvPr>
          <p:cNvCxnSpPr/>
          <p:nvPr/>
        </p:nvCxnSpPr>
        <p:spPr>
          <a:xfrm>
            <a:off x="3808938" y="3041589"/>
            <a:ext cx="12855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5D2A77-E1B4-4E2B-9867-DF530B9D7546}"/>
              </a:ext>
            </a:extLst>
          </p:cNvPr>
          <p:cNvCxnSpPr/>
          <p:nvPr/>
        </p:nvCxnSpPr>
        <p:spPr>
          <a:xfrm>
            <a:off x="3808938" y="3687920"/>
            <a:ext cx="1285592"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FD54AAC-144A-4C26-AD5D-55DDCAA55E0D}"/>
              </a:ext>
            </a:extLst>
          </p:cNvPr>
          <p:cNvSpPr txBox="1"/>
          <p:nvPr/>
        </p:nvSpPr>
        <p:spPr>
          <a:xfrm>
            <a:off x="6191478" y="3041589"/>
            <a:ext cx="2154725" cy="646331"/>
          </a:xfrm>
          <a:prstGeom prst="rect">
            <a:avLst/>
          </a:prstGeom>
          <a:noFill/>
        </p:spPr>
        <p:txBody>
          <a:bodyPr wrap="square" rtlCol="0">
            <a:spAutoFit/>
          </a:bodyPr>
          <a:lstStyle/>
          <a:p>
            <a:pPr algn="ctr"/>
            <a:r>
              <a:rPr lang="en-US" b="1" dirty="0">
                <a:solidFill>
                  <a:srgbClr val="1C3989"/>
                </a:solidFill>
              </a:rPr>
              <a:t>ECHO </a:t>
            </a:r>
          </a:p>
          <a:p>
            <a:pPr algn="ctr"/>
            <a:r>
              <a:rPr lang="en-US" b="1" dirty="0">
                <a:solidFill>
                  <a:srgbClr val="1C3989"/>
                </a:solidFill>
              </a:rPr>
              <a:t>WEBINAR SERIES</a:t>
            </a:r>
          </a:p>
        </p:txBody>
      </p:sp>
      <p:cxnSp>
        <p:nvCxnSpPr>
          <p:cNvPr id="22" name="Straight Connector 21">
            <a:extLst>
              <a:ext uri="{FF2B5EF4-FFF2-40B4-BE49-F238E27FC236}">
                <a16:creationId xmlns:a16="http://schemas.microsoft.com/office/drawing/2014/main" id="{CD587719-68B2-48BB-8F2A-78E111E4F923}"/>
              </a:ext>
            </a:extLst>
          </p:cNvPr>
          <p:cNvCxnSpPr/>
          <p:nvPr/>
        </p:nvCxnSpPr>
        <p:spPr>
          <a:xfrm>
            <a:off x="6616991" y="3041589"/>
            <a:ext cx="12855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D43C67-377B-4552-A5EB-88E3744F4E2F}"/>
              </a:ext>
            </a:extLst>
          </p:cNvPr>
          <p:cNvCxnSpPr/>
          <p:nvPr/>
        </p:nvCxnSpPr>
        <p:spPr>
          <a:xfrm>
            <a:off x="6616991" y="3687920"/>
            <a:ext cx="1285592"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descr="A group of people posing for a photo&#10;&#10;Description automatically generated">
            <a:extLst>
              <a:ext uri="{FF2B5EF4-FFF2-40B4-BE49-F238E27FC236}">
                <a16:creationId xmlns:a16="http://schemas.microsoft.com/office/drawing/2014/main" id="{FC0122FC-61F9-422D-BBBD-5F92683531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1874" y="1254411"/>
            <a:ext cx="1978798" cy="1485332"/>
          </a:xfrm>
          <a:prstGeom prst="rect">
            <a:avLst/>
          </a:prstGeom>
        </p:spPr>
      </p:pic>
      <p:pic>
        <p:nvPicPr>
          <p:cNvPr id="26" name="Picture 25" descr="A group of people posing for a photo&#10;&#10;Description automatically generated">
            <a:extLst>
              <a:ext uri="{FF2B5EF4-FFF2-40B4-BE49-F238E27FC236}">
                <a16:creationId xmlns:a16="http://schemas.microsoft.com/office/drawing/2014/main" id="{22DADECA-1C2B-4201-B78F-27AD196A25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2150" y="4102415"/>
            <a:ext cx="3079698" cy="1677175"/>
          </a:xfrm>
          <a:prstGeom prst="rect">
            <a:avLst/>
          </a:prstGeom>
        </p:spPr>
      </p:pic>
      <p:sp>
        <p:nvSpPr>
          <p:cNvPr id="27" name="TextBox 26">
            <a:extLst>
              <a:ext uri="{FF2B5EF4-FFF2-40B4-BE49-F238E27FC236}">
                <a16:creationId xmlns:a16="http://schemas.microsoft.com/office/drawing/2014/main" id="{5583601B-0982-4178-A0C2-1F6B1C54AB85}"/>
              </a:ext>
            </a:extLst>
          </p:cNvPr>
          <p:cNvSpPr txBox="1"/>
          <p:nvPr/>
        </p:nvSpPr>
        <p:spPr>
          <a:xfrm>
            <a:off x="3494637" y="5940113"/>
            <a:ext cx="2154725" cy="646331"/>
          </a:xfrm>
          <a:prstGeom prst="rect">
            <a:avLst/>
          </a:prstGeom>
          <a:noFill/>
        </p:spPr>
        <p:txBody>
          <a:bodyPr wrap="square" rtlCol="0">
            <a:spAutoFit/>
          </a:bodyPr>
          <a:lstStyle/>
          <a:p>
            <a:pPr algn="ctr"/>
            <a:r>
              <a:rPr lang="en-US" b="1" dirty="0">
                <a:solidFill>
                  <a:srgbClr val="1C3989"/>
                </a:solidFill>
              </a:rPr>
              <a:t>FP2020 </a:t>
            </a:r>
          </a:p>
          <a:p>
            <a:pPr algn="ctr"/>
            <a:r>
              <a:rPr lang="en-US" b="1" dirty="0">
                <a:solidFill>
                  <a:srgbClr val="1C3989"/>
                </a:solidFill>
              </a:rPr>
              <a:t>REFERENCE GROUP</a:t>
            </a:r>
          </a:p>
        </p:txBody>
      </p:sp>
      <p:cxnSp>
        <p:nvCxnSpPr>
          <p:cNvPr id="28" name="Straight Connector 27">
            <a:extLst>
              <a:ext uri="{FF2B5EF4-FFF2-40B4-BE49-F238E27FC236}">
                <a16:creationId xmlns:a16="http://schemas.microsoft.com/office/drawing/2014/main" id="{BF878261-CA85-460A-A629-1421DDA48CD6}"/>
              </a:ext>
            </a:extLst>
          </p:cNvPr>
          <p:cNvCxnSpPr/>
          <p:nvPr/>
        </p:nvCxnSpPr>
        <p:spPr>
          <a:xfrm>
            <a:off x="3920150" y="5940113"/>
            <a:ext cx="12855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AB5187A-2744-4A86-B63D-BE19445218CA}"/>
              </a:ext>
            </a:extLst>
          </p:cNvPr>
          <p:cNvCxnSpPr/>
          <p:nvPr/>
        </p:nvCxnSpPr>
        <p:spPr>
          <a:xfrm>
            <a:off x="3920150" y="6586444"/>
            <a:ext cx="12855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60C42E6-9C5D-4567-8114-BE165C67DC2B}"/>
              </a:ext>
            </a:extLst>
          </p:cNvPr>
          <p:cNvCxnSpPr>
            <a:cxnSpLocks/>
          </p:cNvCxnSpPr>
          <p:nvPr/>
        </p:nvCxnSpPr>
        <p:spPr>
          <a:xfrm>
            <a:off x="930998" y="1048318"/>
            <a:ext cx="722617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82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89EDA02E-5569-4B6C-9543-AD915C7C6B20}"/>
              </a:ext>
            </a:extLst>
          </p:cNvPr>
          <p:cNvPicPr>
            <a:picLocks noChangeAspect="1"/>
          </p:cNvPicPr>
          <p:nvPr/>
        </p:nvPicPr>
        <p:blipFill rotWithShape="1">
          <a:blip r:embed="rId3">
            <a:extLst>
              <a:ext uri="{28A0092B-C50C-407E-A947-70E740481C1C}">
                <a14:useLocalDpi xmlns:a14="http://schemas.microsoft.com/office/drawing/2010/main" val="0"/>
              </a:ext>
            </a:extLst>
          </a:blip>
          <a:srcRect l="19493" t="-1197" r="14620" b="743"/>
          <a:stretch/>
        </p:blipFill>
        <p:spPr>
          <a:xfrm>
            <a:off x="571500" y="1561191"/>
            <a:ext cx="4271530" cy="4342488"/>
          </a:xfrm>
          <a:prstGeom prst="rect">
            <a:avLst/>
          </a:prstGeom>
        </p:spPr>
      </p:pic>
      <p:sp>
        <p:nvSpPr>
          <p:cNvPr id="13" name="Rectangle 12">
            <a:extLst>
              <a:ext uri="{FF2B5EF4-FFF2-40B4-BE49-F238E27FC236}">
                <a16:creationId xmlns:a16="http://schemas.microsoft.com/office/drawing/2014/main" id="{85AB8750-B968-4FFF-A169-729CD814AD37}"/>
              </a:ext>
            </a:extLst>
          </p:cNvPr>
          <p:cNvSpPr/>
          <p:nvPr/>
        </p:nvSpPr>
        <p:spPr>
          <a:xfrm>
            <a:off x="0" y="0"/>
            <a:ext cx="9143999" cy="1190717"/>
          </a:xfrm>
          <a:prstGeom prst="rect">
            <a:avLst/>
          </a:prstGeom>
          <a:solidFill>
            <a:srgbClr val="1E4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5E85BA79-3489-44E9-A625-03766F005012}"/>
              </a:ext>
            </a:extLst>
          </p:cNvPr>
          <p:cNvSpPr txBox="1">
            <a:spLocks/>
          </p:cNvSpPr>
          <p:nvPr/>
        </p:nvSpPr>
        <p:spPr>
          <a:xfrm>
            <a:off x="571500" y="168662"/>
            <a:ext cx="8130540" cy="882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4000" b="1" dirty="0">
                <a:solidFill>
                  <a:schemeClr val="bg1"/>
                </a:solidFill>
                <a:latin typeface="Arial" panose="020B0604020202020204" pitchFamily="34" charset="0"/>
                <a:ea typeface="Gotham" charset="0"/>
                <a:cs typeface="Arial" panose="020B0604020202020204" pitchFamily="34" charset="0"/>
              </a:rPr>
              <a:t>ECHO, MOVING FORWARD</a:t>
            </a:r>
            <a:endParaRPr lang="en-US" sz="4000" dirty="0">
              <a:solidFill>
                <a:schemeClr val="bg1"/>
              </a:solidFill>
              <a:latin typeface="Arial" panose="020B0604020202020204" pitchFamily="34" charset="0"/>
              <a:ea typeface="Gotham Light" charset="0"/>
              <a:cs typeface="Arial" panose="020B0604020202020204" pitchFamily="34" charset="0"/>
            </a:endParaRPr>
          </a:p>
        </p:txBody>
      </p:sp>
      <p:sp>
        <p:nvSpPr>
          <p:cNvPr id="9" name="TextBox 8">
            <a:extLst>
              <a:ext uri="{FF2B5EF4-FFF2-40B4-BE49-F238E27FC236}">
                <a16:creationId xmlns:a16="http://schemas.microsoft.com/office/drawing/2014/main" id="{89BB1B35-4F65-4041-A2F0-162210B6C74D}"/>
              </a:ext>
            </a:extLst>
          </p:cNvPr>
          <p:cNvSpPr txBox="1"/>
          <p:nvPr/>
        </p:nvSpPr>
        <p:spPr>
          <a:xfrm>
            <a:off x="5029200" y="1621940"/>
            <a:ext cx="3514726" cy="1323439"/>
          </a:xfrm>
          <a:prstGeom prst="rect">
            <a:avLst/>
          </a:prstGeom>
          <a:noFill/>
        </p:spPr>
        <p:txBody>
          <a:bodyPr wrap="square" rtlCol="0">
            <a:spAutoFit/>
          </a:bodyPr>
          <a:lstStyle/>
          <a:p>
            <a:pPr lvl="0" defTabSz="914400">
              <a:defRPr/>
            </a:pPr>
            <a:r>
              <a:rPr lang="en-US" sz="4000" baseline="30000" dirty="0">
                <a:solidFill>
                  <a:srgbClr val="E7E6E6">
                    <a:lumMod val="25000"/>
                  </a:srgbClr>
                </a:solidFill>
                <a:latin typeface="Arial" panose="020B0604020202020204" pitchFamily="34" charset="0"/>
                <a:ea typeface="Gotham Book" charset="0"/>
                <a:cs typeface="Arial" panose="020B0604020202020204" pitchFamily="34" charset="0"/>
              </a:rPr>
              <a:t>Client-centered, rights-based programs</a:t>
            </a:r>
          </a:p>
        </p:txBody>
      </p:sp>
      <p:sp>
        <p:nvSpPr>
          <p:cNvPr id="10" name="TextBox 9">
            <a:extLst>
              <a:ext uri="{FF2B5EF4-FFF2-40B4-BE49-F238E27FC236}">
                <a16:creationId xmlns:a16="http://schemas.microsoft.com/office/drawing/2014/main" id="{1B33D871-45B6-48D4-BD3E-D29067FFBF10}"/>
              </a:ext>
            </a:extLst>
          </p:cNvPr>
          <p:cNvSpPr txBox="1"/>
          <p:nvPr/>
        </p:nvSpPr>
        <p:spPr>
          <a:xfrm>
            <a:off x="5029200" y="5750510"/>
            <a:ext cx="2458516" cy="215444"/>
          </a:xfrm>
          <a:prstGeom prst="rect">
            <a:avLst/>
          </a:prstGeom>
          <a:noFill/>
        </p:spPr>
        <p:txBody>
          <a:bodyPr wrap="square" rtlCol="0">
            <a:spAutoFit/>
          </a:bodyPr>
          <a:lstStyle/>
          <a:p>
            <a:pPr defTabSz="914400">
              <a:defRPr/>
            </a:pPr>
            <a:r>
              <a:rPr kumimoji="0" lang="en-US" sz="1200" b="1" i="1" u="none" strike="noStrike" kern="1200" cap="none" spc="0" normalizeH="0" baseline="30000" noProof="0" dirty="0">
                <a:ln>
                  <a:noFill/>
                </a:ln>
                <a:solidFill>
                  <a:srgbClr val="06B0B9"/>
                </a:solidFill>
                <a:effectLst/>
                <a:uLnTx/>
                <a:uFillTx/>
                <a:latin typeface="Arial" panose="020B0604020202020204" pitchFamily="34" charset="0"/>
                <a:ea typeface="Gotham" charset="0"/>
                <a:cs typeface="Arial" panose="020B0604020202020204" pitchFamily="34" charset="0"/>
              </a:rPr>
              <a:t>Photo Credit: Images of Empowerment</a:t>
            </a:r>
          </a:p>
        </p:txBody>
      </p:sp>
      <p:cxnSp>
        <p:nvCxnSpPr>
          <p:cNvPr id="11" name="Straight Connector 10">
            <a:extLst>
              <a:ext uri="{FF2B5EF4-FFF2-40B4-BE49-F238E27FC236}">
                <a16:creationId xmlns:a16="http://schemas.microsoft.com/office/drawing/2014/main" id="{D703F9BE-1471-472E-8F19-20BD0949E4DE}"/>
              </a:ext>
            </a:extLst>
          </p:cNvPr>
          <p:cNvCxnSpPr/>
          <p:nvPr/>
        </p:nvCxnSpPr>
        <p:spPr>
          <a:xfrm>
            <a:off x="657225" y="6243673"/>
            <a:ext cx="7886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3941BA3-F109-4376-956E-85F9DEE6DD2C}"/>
              </a:ext>
            </a:extLst>
          </p:cNvPr>
          <p:cNvSpPr txBox="1"/>
          <p:nvPr/>
        </p:nvSpPr>
        <p:spPr>
          <a:xfrm>
            <a:off x="571500" y="6420961"/>
            <a:ext cx="48891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800" cap="none" spc="100" normalizeH="0" baseline="0" noProof="0" dirty="0">
                <a:ln>
                  <a:noFill/>
                </a:ln>
                <a:solidFill>
                  <a:srgbClr val="E7E6E6">
                    <a:lumMod val="75000"/>
                  </a:srgbClr>
                </a:solidFill>
                <a:effectLst/>
                <a:uLnTx/>
                <a:uFillTx/>
                <a:latin typeface="Arial" panose="020B0604020202020204" pitchFamily="34" charset="0"/>
                <a:ea typeface="Gotham" charset="0"/>
                <a:cs typeface="Arial" panose="020B0604020202020204" pitchFamily="34" charset="0"/>
              </a:rPr>
              <a:t>NATIONAL PREPAREDNESS AND THE FAMILY PLANNING AGENDA</a:t>
            </a:r>
            <a:endParaRPr kumimoji="0" lang="en-US" sz="900" b="0" i="0" u="none" strike="noStrike" kern="800" cap="none" spc="100" normalizeH="0" baseline="0" noProof="0" dirty="0">
              <a:ln>
                <a:noFill/>
              </a:ln>
              <a:solidFill>
                <a:srgbClr val="E7E6E6">
                  <a:lumMod val="75000"/>
                </a:srgbClr>
              </a:solidFill>
              <a:effectLst/>
              <a:uLnTx/>
              <a:uFillTx/>
              <a:latin typeface="Arial" panose="020B0604020202020204" pitchFamily="34" charset="0"/>
              <a:ea typeface="Gotham Book" charset="0"/>
              <a:cs typeface="Arial" panose="020B0604020202020204" pitchFamily="34" charset="0"/>
            </a:endParaRPr>
          </a:p>
        </p:txBody>
      </p:sp>
      <p:sp>
        <p:nvSpPr>
          <p:cNvPr id="14" name="TextBox 13">
            <a:extLst>
              <a:ext uri="{FF2B5EF4-FFF2-40B4-BE49-F238E27FC236}">
                <a16:creationId xmlns:a16="http://schemas.microsoft.com/office/drawing/2014/main" id="{87567172-A66D-4B59-84F7-476B35F74A25}"/>
              </a:ext>
            </a:extLst>
          </p:cNvPr>
          <p:cNvSpPr txBox="1"/>
          <p:nvPr/>
        </p:nvSpPr>
        <p:spPr>
          <a:xfrm>
            <a:off x="5029200" y="3050106"/>
            <a:ext cx="3962400" cy="502702"/>
          </a:xfrm>
          <a:prstGeom prst="rect">
            <a:avLst/>
          </a:prstGeom>
          <a:noFill/>
        </p:spPr>
        <p:txBody>
          <a:bodyPr wrap="square" rtlCol="0">
            <a:spAutoFit/>
          </a:bodyPr>
          <a:lstStyle/>
          <a:p>
            <a:pPr lvl="0" defTabSz="914400">
              <a:defRPr/>
            </a:pPr>
            <a:r>
              <a:rPr lang="en-US" sz="4000" baseline="30000" dirty="0">
                <a:solidFill>
                  <a:srgbClr val="E7E6E6">
                    <a:lumMod val="25000"/>
                  </a:srgbClr>
                </a:solidFill>
                <a:latin typeface="Arial" panose="020B0604020202020204" pitchFamily="34" charset="0"/>
                <a:ea typeface="Gotham Book" charset="0"/>
                <a:cs typeface="Arial" panose="020B0604020202020204" pitchFamily="34" charset="0"/>
              </a:rPr>
              <a:t>Full and informed choice</a:t>
            </a:r>
          </a:p>
        </p:txBody>
      </p:sp>
      <p:sp>
        <p:nvSpPr>
          <p:cNvPr id="15" name="TextBox 14">
            <a:extLst>
              <a:ext uri="{FF2B5EF4-FFF2-40B4-BE49-F238E27FC236}">
                <a16:creationId xmlns:a16="http://schemas.microsoft.com/office/drawing/2014/main" id="{FB61C696-AE81-4447-B38B-3E662B78FF21}"/>
              </a:ext>
            </a:extLst>
          </p:cNvPr>
          <p:cNvSpPr txBox="1"/>
          <p:nvPr/>
        </p:nvSpPr>
        <p:spPr>
          <a:xfrm>
            <a:off x="5029200" y="3652956"/>
            <a:ext cx="3514726" cy="502702"/>
          </a:xfrm>
          <a:prstGeom prst="rect">
            <a:avLst/>
          </a:prstGeom>
          <a:noFill/>
        </p:spPr>
        <p:txBody>
          <a:bodyPr wrap="square" rtlCol="0">
            <a:spAutoFit/>
          </a:bodyPr>
          <a:lstStyle/>
          <a:p>
            <a:pPr lvl="0" defTabSz="914400">
              <a:defRPr/>
            </a:pPr>
            <a:r>
              <a:rPr lang="en-US" sz="4000" baseline="30000" dirty="0">
                <a:solidFill>
                  <a:srgbClr val="E7E6E6">
                    <a:lumMod val="25000"/>
                  </a:srgbClr>
                </a:solidFill>
                <a:latin typeface="Arial" panose="020B0604020202020204" pitchFamily="34" charset="0"/>
                <a:ea typeface="Gotham Book" charset="0"/>
                <a:cs typeface="Arial" panose="020B0604020202020204" pitchFamily="34" charset="0"/>
              </a:rPr>
              <a:t>Integrated services</a:t>
            </a:r>
          </a:p>
        </p:txBody>
      </p:sp>
      <p:sp>
        <p:nvSpPr>
          <p:cNvPr id="17" name="TextBox 16">
            <a:extLst>
              <a:ext uri="{FF2B5EF4-FFF2-40B4-BE49-F238E27FC236}">
                <a16:creationId xmlns:a16="http://schemas.microsoft.com/office/drawing/2014/main" id="{88CB7F11-4260-4029-938D-637DB207FEF4}"/>
              </a:ext>
            </a:extLst>
          </p:cNvPr>
          <p:cNvSpPr txBox="1"/>
          <p:nvPr/>
        </p:nvSpPr>
        <p:spPr>
          <a:xfrm>
            <a:off x="5029200" y="4241132"/>
            <a:ext cx="3514726" cy="913070"/>
          </a:xfrm>
          <a:prstGeom prst="rect">
            <a:avLst/>
          </a:prstGeom>
          <a:noFill/>
        </p:spPr>
        <p:txBody>
          <a:bodyPr wrap="square" rtlCol="0">
            <a:spAutoFit/>
          </a:bodyPr>
          <a:lstStyle/>
          <a:p>
            <a:pPr lvl="0" defTabSz="914400">
              <a:defRPr/>
            </a:pPr>
            <a:r>
              <a:rPr lang="en-US" sz="4000" baseline="30000" dirty="0">
                <a:solidFill>
                  <a:srgbClr val="E7E6E6">
                    <a:lumMod val="25000"/>
                  </a:srgbClr>
                </a:solidFill>
                <a:latin typeface="Arial" panose="020B0604020202020204" pitchFamily="34" charset="0"/>
                <a:ea typeface="Gotham Book" charset="0"/>
                <a:cs typeface="Arial" panose="020B0604020202020204" pitchFamily="34" charset="0"/>
              </a:rPr>
              <a:t>Focus on adolescents and youth</a:t>
            </a:r>
          </a:p>
        </p:txBody>
      </p:sp>
    </p:spTree>
    <p:extLst>
      <p:ext uri="{BB962C8B-B14F-4D97-AF65-F5344CB8AC3E}">
        <p14:creationId xmlns:p14="http://schemas.microsoft.com/office/powerpoint/2010/main" val="45523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ree, outdoor, person, table&#10;&#10;Description automatically generated">
            <a:extLst>
              <a:ext uri="{FF2B5EF4-FFF2-40B4-BE49-F238E27FC236}">
                <a16:creationId xmlns:a16="http://schemas.microsoft.com/office/drawing/2014/main" id="{97C0D452-55A7-41B7-8123-B85C720318C6}"/>
              </a:ext>
            </a:extLst>
          </p:cNvPr>
          <p:cNvPicPr>
            <a:picLocks noChangeAspect="1"/>
          </p:cNvPicPr>
          <p:nvPr/>
        </p:nvPicPr>
        <p:blipFill rotWithShape="1">
          <a:blip r:embed="rId3">
            <a:extLst>
              <a:ext uri="{28A0092B-C50C-407E-A947-70E740481C1C}">
                <a14:useLocalDpi xmlns:a14="http://schemas.microsoft.com/office/drawing/2010/main" val="0"/>
              </a:ext>
            </a:extLst>
          </a:blip>
          <a:srcRect l="31238" r="23115" b="646"/>
          <a:stretch/>
        </p:blipFill>
        <p:spPr>
          <a:xfrm>
            <a:off x="4397586" y="-30479"/>
            <a:ext cx="4746414" cy="6888480"/>
          </a:xfrm>
          <a:prstGeom prst="rect">
            <a:avLst/>
          </a:prstGeom>
        </p:spPr>
      </p:pic>
      <p:sp>
        <p:nvSpPr>
          <p:cNvPr id="13" name="Rectangle 12">
            <a:extLst>
              <a:ext uri="{FF2B5EF4-FFF2-40B4-BE49-F238E27FC236}">
                <a16:creationId xmlns:a16="http://schemas.microsoft.com/office/drawing/2014/main" id="{85AB8750-B968-4FFF-A169-729CD814AD37}"/>
              </a:ext>
            </a:extLst>
          </p:cNvPr>
          <p:cNvSpPr/>
          <p:nvPr/>
        </p:nvSpPr>
        <p:spPr>
          <a:xfrm>
            <a:off x="-1" y="-30480"/>
            <a:ext cx="4572001" cy="6888480"/>
          </a:xfrm>
          <a:prstGeom prst="rect">
            <a:avLst/>
          </a:prstGeom>
          <a:solidFill>
            <a:srgbClr val="DAE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DECC5F4C-E6FF-470A-B2CB-B68A35CEC9BA}"/>
              </a:ext>
            </a:extLst>
          </p:cNvPr>
          <p:cNvSpPr txBox="1">
            <a:spLocks/>
          </p:cNvSpPr>
          <p:nvPr/>
        </p:nvSpPr>
        <p:spPr>
          <a:xfrm>
            <a:off x="198120" y="141598"/>
            <a:ext cx="4199466" cy="11453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4000" b="1" dirty="0">
                <a:solidFill>
                  <a:srgbClr val="1C3989"/>
                </a:solidFill>
                <a:latin typeface="Arial" panose="020B0604020202020204" pitchFamily="34" charset="0"/>
                <a:ea typeface="Gotham" charset="0"/>
                <a:cs typeface="Arial" panose="020B0604020202020204" pitchFamily="34" charset="0"/>
              </a:rPr>
              <a:t>FP2020 COMMITS TO…</a:t>
            </a:r>
            <a:endParaRPr lang="en-US" sz="4000" dirty="0">
              <a:solidFill>
                <a:srgbClr val="1C3989"/>
              </a:solidFill>
              <a:latin typeface="Arial" panose="020B0604020202020204" pitchFamily="34" charset="0"/>
              <a:ea typeface="Gotham Light" charset="0"/>
              <a:cs typeface="Arial" panose="020B0604020202020204" pitchFamily="34" charset="0"/>
            </a:endParaRPr>
          </a:p>
        </p:txBody>
      </p:sp>
      <p:sp>
        <p:nvSpPr>
          <p:cNvPr id="15" name="TextBox 14">
            <a:extLst>
              <a:ext uri="{FF2B5EF4-FFF2-40B4-BE49-F238E27FC236}">
                <a16:creationId xmlns:a16="http://schemas.microsoft.com/office/drawing/2014/main" id="{FB61C696-AE81-4447-B38B-3E662B78FF21}"/>
              </a:ext>
            </a:extLst>
          </p:cNvPr>
          <p:cNvSpPr txBox="1"/>
          <p:nvPr/>
        </p:nvSpPr>
        <p:spPr>
          <a:xfrm>
            <a:off x="198120" y="1541004"/>
            <a:ext cx="4199466" cy="3785652"/>
          </a:xfrm>
          <a:prstGeom prst="rect">
            <a:avLst/>
          </a:prstGeom>
          <a:noFill/>
        </p:spPr>
        <p:txBody>
          <a:bodyPr wrap="square" rtlCol="0">
            <a:spAutoFit/>
          </a:bodyPr>
          <a:lstStyle/>
          <a:p>
            <a:pPr marL="171450" lvl="0" indent="-171450">
              <a:buFont typeface="Arial" panose="020B0604020202020204" pitchFamily="34" charset="0"/>
              <a:buChar char="•"/>
            </a:pPr>
            <a:r>
              <a:rPr lang="en-US" sz="2000" dirty="0"/>
              <a:t>Include integration at </a:t>
            </a:r>
            <a:r>
              <a:rPr lang="en-US" sz="2000" b="1" dirty="0">
                <a:solidFill>
                  <a:srgbClr val="1C3989"/>
                </a:solidFill>
              </a:rPr>
              <a:t>focal point workshops, </a:t>
            </a:r>
            <a:r>
              <a:rPr lang="en-US" sz="2000" dirty="0"/>
              <a:t>and work with countries to ensure clear prioritized actions are set out</a:t>
            </a:r>
            <a:endParaRPr lang="en-US" sz="2000" b="1" dirty="0">
              <a:solidFill>
                <a:srgbClr val="1C3989"/>
              </a:solidFill>
            </a:endParaRPr>
          </a:p>
          <a:p>
            <a:pPr marL="171450" lvl="0" indent="-171450">
              <a:buFont typeface="Arial" panose="020B0604020202020204" pitchFamily="34" charset="0"/>
              <a:buChar char="•"/>
            </a:pPr>
            <a:r>
              <a:rPr lang="en-US" sz="2000" dirty="0"/>
              <a:t>Ensure integration is a central focus in meetings with </a:t>
            </a:r>
            <a:r>
              <a:rPr lang="en-US" sz="2000" b="1" dirty="0">
                <a:solidFill>
                  <a:srgbClr val="1C3989"/>
                </a:solidFill>
              </a:rPr>
              <a:t>donors and implementing partners</a:t>
            </a:r>
            <a:r>
              <a:rPr lang="en-US" sz="2000" dirty="0"/>
              <a:t> as well as with </a:t>
            </a:r>
            <a:r>
              <a:rPr lang="en-US" sz="2000" b="1" dirty="0">
                <a:solidFill>
                  <a:srgbClr val="1C3989"/>
                </a:solidFill>
              </a:rPr>
              <a:t>young people and CSOs</a:t>
            </a:r>
            <a:r>
              <a:rPr lang="en-US" sz="2000" dirty="0"/>
              <a:t>.</a:t>
            </a:r>
          </a:p>
          <a:p>
            <a:pPr marL="171450" lvl="0" indent="-171450">
              <a:buFont typeface="Arial" panose="020B0604020202020204" pitchFamily="34" charset="0"/>
              <a:buChar char="•"/>
            </a:pPr>
            <a:r>
              <a:rPr lang="en-US" sz="2000" dirty="0"/>
              <a:t>Including integration on the agenda for </a:t>
            </a:r>
            <a:r>
              <a:rPr lang="en-US" sz="2000" b="1" dirty="0">
                <a:solidFill>
                  <a:srgbClr val="1C3989"/>
                </a:solidFill>
              </a:rPr>
              <a:t>Reference Group </a:t>
            </a:r>
            <a:r>
              <a:rPr lang="en-US" sz="2000" dirty="0"/>
              <a:t>meetings</a:t>
            </a:r>
          </a:p>
          <a:p>
            <a:pPr marL="171450" lvl="0" indent="-171450">
              <a:buFont typeface="Arial" panose="020B0604020202020204" pitchFamily="34" charset="0"/>
              <a:buChar char="•"/>
            </a:pPr>
            <a:r>
              <a:rPr lang="en-US" sz="2000" dirty="0"/>
              <a:t>Adding an integration module into the </a:t>
            </a:r>
            <a:r>
              <a:rPr lang="en-US" sz="2000" b="1" dirty="0">
                <a:solidFill>
                  <a:srgbClr val="1C3989"/>
                </a:solidFill>
              </a:rPr>
              <a:t>CIP toolkit. </a:t>
            </a:r>
          </a:p>
        </p:txBody>
      </p:sp>
    </p:spTree>
    <p:extLst>
      <p:ext uri="{BB962C8B-B14F-4D97-AF65-F5344CB8AC3E}">
        <p14:creationId xmlns:p14="http://schemas.microsoft.com/office/powerpoint/2010/main" val="222879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AB8750-B968-4FFF-A169-729CD814AD37}"/>
              </a:ext>
            </a:extLst>
          </p:cNvPr>
          <p:cNvSpPr/>
          <p:nvPr/>
        </p:nvSpPr>
        <p:spPr>
          <a:xfrm>
            <a:off x="0" y="0"/>
            <a:ext cx="9143999" cy="1190717"/>
          </a:xfrm>
          <a:prstGeom prst="rect">
            <a:avLst/>
          </a:prstGeom>
          <a:solidFill>
            <a:srgbClr val="1E4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5E85BA79-3489-44E9-A625-03766F005012}"/>
              </a:ext>
            </a:extLst>
          </p:cNvPr>
          <p:cNvSpPr txBox="1">
            <a:spLocks/>
          </p:cNvSpPr>
          <p:nvPr/>
        </p:nvSpPr>
        <p:spPr>
          <a:xfrm>
            <a:off x="571500" y="168662"/>
            <a:ext cx="8130540" cy="882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4000" b="1" dirty="0">
                <a:solidFill>
                  <a:schemeClr val="bg1"/>
                </a:solidFill>
                <a:latin typeface="Arial" panose="020B0604020202020204" pitchFamily="34" charset="0"/>
                <a:ea typeface="Gotham" charset="0"/>
                <a:cs typeface="Arial" panose="020B0604020202020204" pitchFamily="34" charset="0"/>
              </a:rPr>
              <a:t>FURTHER RESOURCES</a:t>
            </a:r>
            <a:endParaRPr lang="en-US" sz="4000" dirty="0">
              <a:solidFill>
                <a:schemeClr val="bg1"/>
              </a:solidFill>
              <a:latin typeface="Arial" panose="020B0604020202020204" pitchFamily="34" charset="0"/>
              <a:ea typeface="Gotham Light" charset="0"/>
              <a:cs typeface="Arial" panose="020B0604020202020204" pitchFamily="34" charset="0"/>
            </a:endParaRPr>
          </a:p>
        </p:txBody>
      </p:sp>
      <p:sp>
        <p:nvSpPr>
          <p:cNvPr id="9" name="TextBox 8">
            <a:extLst>
              <a:ext uri="{FF2B5EF4-FFF2-40B4-BE49-F238E27FC236}">
                <a16:creationId xmlns:a16="http://schemas.microsoft.com/office/drawing/2014/main" id="{89BB1B35-4F65-4041-A2F0-162210B6C74D}"/>
              </a:ext>
            </a:extLst>
          </p:cNvPr>
          <p:cNvSpPr txBox="1"/>
          <p:nvPr/>
        </p:nvSpPr>
        <p:spPr>
          <a:xfrm>
            <a:off x="657225" y="1732036"/>
            <a:ext cx="7886701" cy="2964914"/>
          </a:xfrm>
          <a:prstGeom prst="rect">
            <a:avLst/>
          </a:prstGeom>
          <a:noFill/>
        </p:spPr>
        <p:txBody>
          <a:bodyPr wrap="square" rtlCol="0">
            <a:spAutoFit/>
          </a:bodyPr>
          <a:lstStyle/>
          <a:p>
            <a:pPr lvl="0" defTabSz="914400">
              <a:defRPr/>
            </a:pPr>
            <a:r>
              <a:rPr lang="en-US" sz="4000" baseline="30000" dirty="0">
                <a:solidFill>
                  <a:srgbClr val="E7E6E6">
                    <a:lumMod val="25000"/>
                  </a:srgbClr>
                </a:solidFill>
                <a:latin typeface="Arial" panose="020B0604020202020204" pitchFamily="34" charset="0"/>
                <a:ea typeface="Gotham Book" charset="0"/>
                <a:cs typeface="Arial" panose="020B0604020202020204" pitchFamily="34" charset="0"/>
              </a:rPr>
              <a:t>Please visit:</a:t>
            </a:r>
          </a:p>
          <a:p>
            <a:pPr lvl="0" defTabSz="914400">
              <a:defRPr/>
            </a:pPr>
            <a:endParaRPr lang="en-US" sz="4000" baseline="30000" dirty="0">
              <a:solidFill>
                <a:srgbClr val="E7E6E6">
                  <a:lumMod val="25000"/>
                </a:srgbClr>
              </a:solidFill>
              <a:latin typeface="Arial" panose="020B0604020202020204" pitchFamily="34" charset="0"/>
              <a:ea typeface="Gotham Book" charset="0"/>
              <a:cs typeface="Arial" panose="020B0604020202020204" pitchFamily="34" charset="0"/>
            </a:endParaRPr>
          </a:p>
          <a:p>
            <a:pPr lvl="0" defTabSz="914400">
              <a:defRPr/>
            </a:pPr>
            <a:r>
              <a:rPr lang="en-US" sz="4000" baseline="30000" dirty="0">
                <a:solidFill>
                  <a:srgbClr val="E7E6E6">
                    <a:lumMod val="25000"/>
                  </a:srgbClr>
                </a:solidFill>
                <a:latin typeface="Arial" panose="020B0604020202020204" pitchFamily="34" charset="0"/>
                <a:ea typeface="Gotham Book" charset="0"/>
                <a:cs typeface="Arial" panose="020B0604020202020204" pitchFamily="34" charset="0"/>
                <a:hlinkClick r:id="rId3"/>
              </a:rPr>
              <a:t>www.familyplanning2020.org/echo</a:t>
            </a:r>
            <a:endParaRPr lang="en-US" sz="4000" baseline="30000" dirty="0">
              <a:solidFill>
                <a:srgbClr val="E7E6E6">
                  <a:lumMod val="25000"/>
                </a:srgbClr>
              </a:solidFill>
              <a:latin typeface="Arial" panose="020B0604020202020204" pitchFamily="34" charset="0"/>
              <a:ea typeface="Gotham Book" charset="0"/>
              <a:cs typeface="Arial" panose="020B0604020202020204" pitchFamily="34" charset="0"/>
            </a:endParaRPr>
          </a:p>
          <a:p>
            <a:pPr lvl="0" defTabSz="914400">
              <a:defRPr/>
            </a:pPr>
            <a:endParaRPr lang="en-US" sz="4000" baseline="30000" dirty="0">
              <a:solidFill>
                <a:srgbClr val="E7E6E6">
                  <a:lumMod val="25000"/>
                </a:srgbClr>
              </a:solidFill>
              <a:latin typeface="Arial" panose="020B0604020202020204" pitchFamily="34" charset="0"/>
              <a:ea typeface="Gotham Book" charset="0"/>
              <a:cs typeface="Arial" panose="020B0604020202020204" pitchFamily="34" charset="0"/>
              <a:hlinkClick r:id="rId4"/>
            </a:endParaRPr>
          </a:p>
          <a:p>
            <a:pPr lvl="0" defTabSz="914400">
              <a:defRPr/>
            </a:pPr>
            <a:r>
              <a:rPr lang="en-US" sz="4000" baseline="30000" dirty="0">
                <a:solidFill>
                  <a:srgbClr val="E7E6E6">
                    <a:lumMod val="25000"/>
                  </a:srgbClr>
                </a:solidFill>
                <a:latin typeface="Arial" panose="020B0604020202020204" pitchFamily="34" charset="0"/>
                <a:ea typeface="Gotham Book" charset="0"/>
                <a:cs typeface="Arial" panose="020B0604020202020204" pitchFamily="34" charset="0"/>
                <a:hlinkClick r:id="rId4"/>
              </a:rPr>
              <a:t>www.familyplanning2020.org/beyond2020</a:t>
            </a:r>
            <a:endParaRPr lang="en-US" sz="4000" baseline="30000" dirty="0">
              <a:solidFill>
                <a:srgbClr val="E7E6E6">
                  <a:lumMod val="25000"/>
                </a:srgbClr>
              </a:solidFill>
              <a:latin typeface="Arial" panose="020B0604020202020204" pitchFamily="34" charset="0"/>
              <a:ea typeface="Gotham Book" charset="0"/>
              <a:cs typeface="Arial" panose="020B0604020202020204" pitchFamily="34" charset="0"/>
            </a:endParaRPr>
          </a:p>
          <a:p>
            <a:pPr lvl="0" defTabSz="914400">
              <a:defRPr/>
            </a:pPr>
            <a:endParaRPr lang="en-US" sz="4000" baseline="30000" dirty="0">
              <a:solidFill>
                <a:srgbClr val="E7E6E6">
                  <a:lumMod val="25000"/>
                </a:srgbClr>
              </a:solidFill>
              <a:latin typeface="Arial" panose="020B0604020202020204" pitchFamily="34" charset="0"/>
              <a:ea typeface="Gotham Book" charset="0"/>
              <a:cs typeface="Arial" panose="020B0604020202020204" pitchFamily="34" charset="0"/>
            </a:endParaRPr>
          </a:p>
          <a:p>
            <a:pPr lvl="0" defTabSz="914400">
              <a:defRPr/>
            </a:pPr>
            <a:endParaRPr lang="en-US" sz="4000" baseline="30000" dirty="0">
              <a:solidFill>
                <a:srgbClr val="E7E6E6">
                  <a:lumMod val="25000"/>
                </a:srgbClr>
              </a:solidFill>
              <a:latin typeface="Arial" panose="020B0604020202020204" pitchFamily="34" charset="0"/>
              <a:ea typeface="Gotham Book"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703F9BE-1471-472E-8F19-20BD0949E4DE}"/>
              </a:ext>
            </a:extLst>
          </p:cNvPr>
          <p:cNvCxnSpPr/>
          <p:nvPr/>
        </p:nvCxnSpPr>
        <p:spPr>
          <a:xfrm>
            <a:off x="657225" y="6243673"/>
            <a:ext cx="7886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3941BA3-F109-4376-956E-85F9DEE6DD2C}"/>
              </a:ext>
            </a:extLst>
          </p:cNvPr>
          <p:cNvSpPr txBox="1"/>
          <p:nvPr/>
        </p:nvSpPr>
        <p:spPr>
          <a:xfrm>
            <a:off x="571500" y="6420961"/>
            <a:ext cx="470883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800" cap="none" spc="100" normalizeH="0" baseline="0" noProof="0" dirty="0">
                <a:ln>
                  <a:noFill/>
                </a:ln>
                <a:solidFill>
                  <a:srgbClr val="E7E6E6">
                    <a:lumMod val="75000"/>
                  </a:srgbClr>
                </a:solidFill>
                <a:effectLst/>
                <a:uLnTx/>
                <a:uFillTx/>
                <a:latin typeface="Arial" panose="020B0604020202020204" pitchFamily="34" charset="0"/>
                <a:ea typeface="Gotham" charset="0"/>
                <a:cs typeface="Arial" panose="020B0604020202020204" pitchFamily="34" charset="0"/>
              </a:rPr>
              <a:t>NATIONAL PREPAREDNESS AND THE FAMILY PLANNING AGENDA</a:t>
            </a:r>
            <a:endParaRPr kumimoji="0" lang="en-US" sz="900" b="0" i="0" u="none" strike="noStrike" kern="800" cap="none" spc="100" normalizeH="0" baseline="0" noProof="0" dirty="0">
              <a:ln>
                <a:noFill/>
              </a:ln>
              <a:solidFill>
                <a:srgbClr val="E7E6E6">
                  <a:lumMod val="75000"/>
                </a:srgbClr>
              </a:solidFill>
              <a:effectLst/>
              <a:uLnTx/>
              <a:uFillTx/>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86764298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12863</TotalTime>
  <Words>930</Words>
  <Application>Microsoft Office PowerPoint</Application>
  <PresentationFormat>On-screen Show (4:3)</PresentationFormat>
  <Paragraphs>134</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Chadband</dc:creator>
  <cp:lastModifiedBy>Martyn Smith</cp:lastModifiedBy>
  <cp:revision>89</cp:revision>
  <dcterms:created xsi:type="dcterms:W3CDTF">2018-10-12T22:03:50Z</dcterms:created>
  <dcterms:modified xsi:type="dcterms:W3CDTF">2019-07-21T04:02:37Z</dcterms:modified>
</cp:coreProperties>
</file>